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8"/>
  </p:notesMasterIdLst>
  <p:sldIdLst>
    <p:sldId id="256" r:id="rId2"/>
    <p:sldId id="257" r:id="rId3"/>
    <p:sldId id="258" r:id="rId4"/>
    <p:sldId id="259" r:id="rId5"/>
    <p:sldId id="260" r:id="rId6"/>
    <p:sldId id="261" r:id="rId7"/>
  </p:sldIdLst>
  <p:sldSz cx="18288000" cy="10287000"/>
  <p:notesSz cx="6858000" cy="9144000"/>
  <p:embeddedFontLst>
    <p:embeddedFont>
      <p:font typeface="Open Sans" panose="020B0606030504020204" pitchFamily="34" charset="0"/>
      <p:regular r:id="rId9"/>
    </p:embeddedFont>
    <p:embeddedFont>
      <p:font typeface="Open Sans Bold" panose="020B0604020202020204" charset="0"/>
      <p:regular r:id="rId10"/>
    </p:embeddedFont>
    <p:embeddedFont>
      <p:font typeface="Open Sans Bold Italics" panose="020B0604020202020204" charset="0"/>
      <p:regular r:id="rId11"/>
    </p:embeddedFont>
    <p:embeddedFont>
      <p:font typeface="Open Sans Italics" panose="020B0604020202020204" charset="0"/>
      <p:regular r:id="rId12"/>
    </p:embeddedFont>
    <p:embeddedFont>
      <p:font typeface="Poppins Bold" panose="020B0604020202020204" charset="0"/>
      <p:regular r:id="rId1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2E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655753F-427B-4AA1-836B-85E366C0B22C}" v="8" dt="2025-10-09T14:22:15.7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5" d="100"/>
          <a:sy n="45" d="100"/>
        </p:scale>
        <p:origin x="620" y="1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font" Target="fonts/font2.fntdata"/><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re Depasquale" userId="7598c097af4b9dd4" providerId="LiveId" clId="{17A84D4B-DF64-4EC9-AE8D-99F0B02E9A17}"/>
    <pc:docChg chg="undo custSel modSld">
      <pc:chgData name="Clare Depasquale" userId="7598c097af4b9dd4" providerId="LiveId" clId="{17A84D4B-DF64-4EC9-AE8D-99F0B02E9A17}" dt="2025-10-09T15:10:20.951" v="87" actId="1076"/>
      <pc:docMkLst>
        <pc:docMk/>
      </pc:docMkLst>
      <pc:sldChg chg="modSp mod">
        <pc:chgData name="Clare Depasquale" userId="7598c097af4b9dd4" providerId="LiveId" clId="{17A84D4B-DF64-4EC9-AE8D-99F0B02E9A17}" dt="2025-10-09T15:02:43.261" v="81" actId="1076"/>
        <pc:sldMkLst>
          <pc:docMk/>
          <pc:sldMk cId="0" sldId="256"/>
        </pc:sldMkLst>
        <pc:spChg chg="mod">
          <ac:chgData name="Clare Depasquale" userId="7598c097af4b9dd4" providerId="LiveId" clId="{17A84D4B-DF64-4EC9-AE8D-99F0B02E9A17}" dt="2025-10-09T15:02:27.091" v="78" actId="1076"/>
          <ac:spMkLst>
            <pc:docMk/>
            <pc:sldMk cId="0" sldId="256"/>
            <ac:spMk id="19" creationId="{00000000-0000-0000-0000-000000000000}"/>
          </ac:spMkLst>
        </pc:spChg>
        <pc:spChg chg="mod">
          <ac:chgData name="Clare Depasquale" userId="7598c097af4b9dd4" providerId="LiveId" clId="{17A84D4B-DF64-4EC9-AE8D-99F0B02E9A17}" dt="2025-10-09T15:02:43.261" v="81" actId="1076"/>
          <ac:spMkLst>
            <pc:docMk/>
            <pc:sldMk cId="0" sldId="256"/>
            <ac:spMk id="20" creationId="{00000000-0000-0000-0000-000000000000}"/>
          </ac:spMkLst>
        </pc:spChg>
        <pc:spChg chg="mod">
          <ac:chgData name="Clare Depasquale" userId="7598c097af4b9dd4" providerId="LiveId" clId="{17A84D4B-DF64-4EC9-AE8D-99F0B02E9A17}" dt="2025-10-09T15:02:31.827" v="79" actId="1076"/>
          <ac:spMkLst>
            <pc:docMk/>
            <pc:sldMk cId="0" sldId="256"/>
            <ac:spMk id="21" creationId="{00000000-0000-0000-0000-000000000000}"/>
          </ac:spMkLst>
        </pc:spChg>
        <pc:grpChg chg="mod">
          <ac:chgData name="Clare Depasquale" userId="7598c097af4b9dd4" providerId="LiveId" clId="{17A84D4B-DF64-4EC9-AE8D-99F0B02E9A17}" dt="2025-10-09T14:52:41.286" v="76" actId="14100"/>
          <ac:grpSpMkLst>
            <pc:docMk/>
            <pc:sldMk cId="0" sldId="256"/>
            <ac:grpSpMk id="6" creationId="{00000000-0000-0000-0000-000000000000}"/>
          </ac:grpSpMkLst>
        </pc:grpChg>
      </pc:sldChg>
      <pc:sldChg chg="modSp mod">
        <pc:chgData name="Clare Depasquale" userId="7598c097af4b9dd4" providerId="LiveId" clId="{17A84D4B-DF64-4EC9-AE8D-99F0B02E9A17}" dt="2025-10-09T15:10:20.951" v="87" actId="1076"/>
        <pc:sldMkLst>
          <pc:docMk/>
          <pc:sldMk cId="0" sldId="260"/>
        </pc:sldMkLst>
        <pc:spChg chg="mod">
          <ac:chgData name="Clare Depasquale" userId="7598c097af4b9dd4" providerId="LiveId" clId="{17A84D4B-DF64-4EC9-AE8D-99F0B02E9A17}" dt="2025-10-09T14:01:07.506" v="43" actId="14100"/>
          <ac:spMkLst>
            <pc:docMk/>
            <pc:sldMk cId="0" sldId="260"/>
            <ac:spMk id="2" creationId="{00000000-0000-0000-0000-000000000000}"/>
          </ac:spMkLst>
        </pc:spChg>
        <pc:spChg chg="mod">
          <ac:chgData name="Clare Depasquale" userId="7598c097af4b9dd4" providerId="LiveId" clId="{17A84D4B-DF64-4EC9-AE8D-99F0B02E9A17}" dt="2025-10-09T15:09:58.740" v="86" actId="1076"/>
          <ac:spMkLst>
            <pc:docMk/>
            <pc:sldMk cId="0" sldId="260"/>
            <ac:spMk id="7" creationId="{00000000-0000-0000-0000-000000000000}"/>
          </ac:spMkLst>
        </pc:spChg>
        <pc:spChg chg="mod">
          <ac:chgData name="Clare Depasquale" userId="7598c097af4b9dd4" providerId="LiveId" clId="{17A84D4B-DF64-4EC9-AE8D-99F0B02E9A17}" dt="2025-10-09T15:10:20.951" v="87" actId="1076"/>
          <ac:spMkLst>
            <pc:docMk/>
            <pc:sldMk cId="0" sldId="260"/>
            <ac:spMk id="10" creationId="{00000000-0000-0000-0000-000000000000}"/>
          </ac:spMkLst>
        </pc:spChg>
      </pc:sldChg>
      <pc:sldChg chg="addSp delSp modSp mod">
        <pc:chgData name="Clare Depasquale" userId="7598c097af4b9dd4" providerId="LiveId" clId="{17A84D4B-DF64-4EC9-AE8D-99F0B02E9A17}" dt="2025-10-09T15:07:19.452" v="85" actId="207"/>
        <pc:sldMkLst>
          <pc:docMk/>
          <pc:sldMk cId="0" sldId="261"/>
        </pc:sldMkLst>
        <pc:spChg chg="mod">
          <ac:chgData name="Clare Depasquale" userId="7598c097af4b9dd4" providerId="LiveId" clId="{17A84D4B-DF64-4EC9-AE8D-99F0B02E9A17}" dt="2025-10-09T13:37:09.858" v="11" actId="1076"/>
          <ac:spMkLst>
            <pc:docMk/>
            <pc:sldMk cId="0" sldId="261"/>
            <ac:spMk id="2" creationId="{00000000-0000-0000-0000-000000000000}"/>
          </ac:spMkLst>
        </pc:spChg>
        <pc:spChg chg="mod">
          <ac:chgData name="Clare Depasquale" userId="7598c097af4b9dd4" providerId="LiveId" clId="{17A84D4B-DF64-4EC9-AE8D-99F0B02E9A17}" dt="2025-10-09T15:03:18.908" v="82" actId="6549"/>
          <ac:spMkLst>
            <pc:docMk/>
            <pc:sldMk cId="0" sldId="261"/>
            <ac:spMk id="3" creationId="{00000000-0000-0000-0000-000000000000}"/>
          </ac:spMkLst>
        </pc:spChg>
        <pc:spChg chg="add del mod">
          <ac:chgData name="Clare Depasquale" userId="7598c097af4b9dd4" providerId="LiveId" clId="{17A84D4B-DF64-4EC9-AE8D-99F0B02E9A17}" dt="2025-10-09T13:43:29.716" v="34" actId="21"/>
          <ac:spMkLst>
            <pc:docMk/>
            <pc:sldMk cId="0" sldId="261"/>
            <ac:spMk id="10" creationId="{00000000-0000-0000-0000-000000000000}"/>
          </ac:spMkLst>
        </pc:spChg>
        <pc:spChg chg="mod">
          <ac:chgData name="Clare Depasquale" userId="7598c097af4b9dd4" providerId="LiveId" clId="{17A84D4B-DF64-4EC9-AE8D-99F0B02E9A17}" dt="2025-10-09T14:23:58.468" v="53" actId="207"/>
          <ac:spMkLst>
            <pc:docMk/>
            <pc:sldMk cId="0" sldId="261"/>
            <ac:spMk id="11" creationId="{00000000-0000-0000-0000-000000000000}"/>
          </ac:spMkLst>
        </pc:spChg>
        <pc:spChg chg="mod">
          <ac:chgData name="Clare Depasquale" userId="7598c097af4b9dd4" providerId="LiveId" clId="{17A84D4B-DF64-4EC9-AE8D-99F0B02E9A17}" dt="2025-10-09T15:07:19.452" v="85" actId="207"/>
          <ac:spMkLst>
            <pc:docMk/>
            <pc:sldMk cId="0" sldId="261"/>
            <ac:spMk id="12" creationId="{00000000-0000-0000-0000-000000000000}"/>
          </ac:spMkLst>
        </pc:spChg>
        <pc:spChg chg="mod">
          <ac:chgData name="Clare Depasquale" userId="7598c097af4b9dd4" providerId="LiveId" clId="{17A84D4B-DF64-4EC9-AE8D-99F0B02E9A17}" dt="2025-10-09T14:22:22.885" v="46" actId="1076"/>
          <ac:spMkLst>
            <pc:docMk/>
            <pc:sldMk cId="0" sldId="261"/>
            <ac:spMk id="13" creationId="{00000000-0000-0000-0000-000000000000}"/>
          </ac:spMkLst>
        </pc:spChg>
        <pc:spChg chg="add">
          <ac:chgData name="Clare Depasquale" userId="7598c097af4b9dd4" providerId="LiveId" clId="{17A84D4B-DF64-4EC9-AE8D-99F0B02E9A17}" dt="2025-10-09T13:39:18.657" v="20"/>
          <ac:spMkLst>
            <pc:docMk/>
            <pc:sldMk cId="0" sldId="261"/>
            <ac:spMk id="16" creationId="{53C9FA10-C82C-F32D-25B2-1252A918A810}"/>
          </ac:spMkLst>
        </pc:spChg>
        <pc:spChg chg="add mod">
          <ac:chgData name="Clare Depasquale" userId="7598c097af4b9dd4" providerId="LiveId" clId="{17A84D4B-DF64-4EC9-AE8D-99F0B02E9A17}" dt="2025-10-09T13:39:31.151" v="22"/>
          <ac:spMkLst>
            <pc:docMk/>
            <pc:sldMk cId="0" sldId="261"/>
            <ac:spMk id="17" creationId="{9A4663A8-35AB-9748-0B81-1994B3490FE0}"/>
          </ac:spMkLst>
        </pc:spChg>
        <pc:spChg chg="add">
          <ac:chgData name="Clare Depasquale" userId="7598c097af4b9dd4" providerId="LiveId" clId="{17A84D4B-DF64-4EC9-AE8D-99F0B02E9A17}" dt="2025-10-09T13:41:47.370" v="28"/>
          <ac:spMkLst>
            <pc:docMk/>
            <pc:sldMk cId="0" sldId="261"/>
            <ac:spMk id="18" creationId="{79F1C2A5-5BB6-72E5-8EC8-55599EB89302}"/>
          </ac:spMkLst>
        </pc:spChg>
        <pc:picChg chg="add del mod">
          <ac:chgData name="Clare Depasquale" userId="7598c097af4b9dd4" providerId="LiveId" clId="{17A84D4B-DF64-4EC9-AE8D-99F0B02E9A17}" dt="2025-10-09T14:26:10.258" v="58" actId="478"/>
          <ac:picMkLst>
            <pc:docMk/>
            <pc:sldMk cId="0" sldId="261"/>
            <ac:picMk id="14" creationId="{2E6CC211-1366-25EF-5CCB-7AE0946EEF95}"/>
          </ac:picMkLst>
        </pc:picChg>
        <pc:picChg chg="add mod">
          <ac:chgData name="Clare Depasquale" userId="7598c097af4b9dd4" providerId="LiveId" clId="{17A84D4B-DF64-4EC9-AE8D-99F0B02E9A17}" dt="2025-10-09T13:37:58.947" v="19" actId="1076"/>
          <ac:picMkLst>
            <pc:docMk/>
            <pc:sldMk cId="0" sldId="261"/>
            <ac:picMk id="15" creationId="{DD5EFFAA-714D-C881-4416-8AE8DEBD390C}"/>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58545F-6174-4665-A1D8-F442F4987DE6}" type="datetimeFigureOut">
              <a:rPr lang="en-GB" smtClean="0"/>
              <a:t>09/10/2025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E44F3A-11B3-43E1-B171-19F194C48490}" type="slidenum">
              <a:rPr lang="en-GB" smtClean="0"/>
              <a:t>‹#›</a:t>
            </a:fld>
            <a:endParaRPr lang="en-GB"/>
          </a:p>
        </p:txBody>
      </p:sp>
    </p:spTree>
    <p:extLst>
      <p:ext uri="{BB962C8B-B14F-4D97-AF65-F5344CB8AC3E}">
        <p14:creationId xmlns:p14="http://schemas.microsoft.com/office/powerpoint/2010/main" val="18335954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FE44F3A-11B3-43E1-B171-19F194C48490}" type="slidenum">
              <a:rPr lang="en-GB" smtClean="0"/>
              <a:t>5</a:t>
            </a:fld>
            <a:endParaRPr lang="en-GB"/>
          </a:p>
        </p:txBody>
      </p:sp>
    </p:spTree>
    <p:extLst>
      <p:ext uri="{BB962C8B-B14F-4D97-AF65-F5344CB8AC3E}">
        <p14:creationId xmlns:p14="http://schemas.microsoft.com/office/powerpoint/2010/main" val="6952392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10/9/2025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6.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13.sv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grpSp>
        <p:nvGrpSpPr>
          <p:cNvPr id="2" name="Group 2"/>
          <p:cNvGrpSpPr/>
          <p:nvPr/>
        </p:nvGrpSpPr>
        <p:grpSpPr>
          <a:xfrm>
            <a:off x="6097502" y="5590237"/>
            <a:ext cx="14099416" cy="14099416"/>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45DA0"/>
            </a:solidFill>
          </p:spPr>
          <p:txBody>
            <a:bodyPr/>
            <a:lstStyle/>
            <a:p>
              <a:endParaRPr lang="en-GB"/>
            </a:p>
          </p:txBody>
        </p:sp>
        <p:sp>
          <p:nvSpPr>
            <p:cNvPr id="4" name="TextBox 4"/>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p:cNvSpPr txBox="1"/>
          <p:nvPr/>
        </p:nvSpPr>
        <p:spPr>
          <a:xfrm>
            <a:off x="317043" y="7681434"/>
            <a:ext cx="8015383" cy="1575125"/>
          </a:xfrm>
          <a:prstGeom prst="rect">
            <a:avLst/>
          </a:prstGeom>
        </p:spPr>
        <p:txBody>
          <a:bodyPr lIns="0" tIns="0" rIns="0" bIns="0" rtlCol="0" anchor="t">
            <a:spAutoFit/>
          </a:bodyPr>
          <a:lstStyle/>
          <a:p>
            <a:pPr algn="l">
              <a:lnSpc>
                <a:spcPts val="12819"/>
              </a:lnSpc>
              <a:spcBef>
                <a:spcPct val="0"/>
              </a:spcBef>
            </a:pPr>
            <a:endParaRPr/>
          </a:p>
        </p:txBody>
      </p:sp>
      <p:grpSp>
        <p:nvGrpSpPr>
          <p:cNvPr id="6" name="Group 6"/>
          <p:cNvGrpSpPr/>
          <p:nvPr/>
        </p:nvGrpSpPr>
        <p:grpSpPr>
          <a:xfrm>
            <a:off x="16420234" y="-1717598"/>
            <a:ext cx="3735531" cy="3735531"/>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00" cap="sq">
              <a:solidFill>
                <a:srgbClr val="145DA0"/>
              </a:solidFill>
              <a:prstDash val="solid"/>
              <a:miter/>
            </a:ln>
          </p:spPr>
          <p:txBody>
            <a:bodyPr/>
            <a:lstStyle/>
            <a:p>
              <a:endParaRPr lang="en-GB"/>
            </a:p>
          </p:txBody>
        </p:sp>
        <p:sp>
          <p:nvSpPr>
            <p:cNvPr id="8" name="TextBox 8"/>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9" name="Group 9"/>
          <p:cNvGrpSpPr/>
          <p:nvPr/>
        </p:nvGrpSpPr>
        <p:grpSpPr>
          <a:xfrm>
            <a:off x="747857" y="-643475"/>
            <a:ext cx="1286950" cy="1286950"/>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45DA0"/>
            </a:solidFill>
          </p:spPr>
          <p:txBody>
            <a:bodyPr/>
            <a:lstStyle/>
            <a:p>
              <a:endParaRPr lang="en-GB"/>
            </a:p>
          </p:txBody>
        </p:sp>
        <p:sp>
          <p:nvSpPr>
            <p:cNvPr id="11" name="TextBox 11"/>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12" name="Group 12"/>
          <p:cNvGrpSpPr/>
          <p:nvPr/>
        </p:nvGrpSpPr>
        <p:grpSpPr>
          <a:xfrm>
            <a:off x="-1929195" y="8389571"/>
            <a:ext cx="3735531" cy="3735531"/>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00" cap="sq">
              <a:solidFill>
                <a:srgbClr val="145DA0"/>
              </a:solidFill>
              <a:prstDash val="solid"/>
              <a:miter/>
            </a:ln>
          </p:spPr>
          <p:txBody>
            <a:bodyPr/>
            <a:lstStyle/>
            <a:p>
              <a:endParaRPr lang="en-GB"/>
            </a:p>
          </p:txBody>
        </p:sp>
        <p:sp>
          <p:nvSpPr>
            <p:cNvPr id="14" name="TextBox 14"/>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15" name="Freeform 15"/>
          <p:cNvSpPr/>
          <p:nvPr/>
        </p:nvSpPr>
        <p:spPr>
          <a:xfrm>
            <a:off x="8757394" y="7522582"/>
            <a:ext cx="8779632" cy="1733977"/>
          </a:xfrm>
          <a:custGeom>
            <a:avLst/>
            <a:gdLst/>
            <a:ahLst/>
            <a:cxnLst/>
            <a:rect l="l" t="t" r="r" b="b"/>
            <a:pathLst>
              <a:path w="8779632" h="1733977">
                <a:moveTo>
                  <a:pt x="0" y="0"/>
                </a:moveTo>
                <a:lnTo>
                  <a:pt x="8779632" y="0"/>
                </a:lnTo>
                <a:lnTo>
                  <a:pt x="8779632" y="1733977"/>
                </a:lnTo>
                <a:lnTo>
                  <a:pt x="0" y="1733977"/>
                </a:lnTo>
                <a:lnTo>
                  <a:pt x="0" y="0"/>
                </a:lnTo>
                <a:close/>
              </a:path>
            </a:pathLst>
          </a:custGeom>
          <a:blipFill>
            <a:blip r:embed="rId2"/>
            <a:stretch>
              <a:fillRect/>
            </a:stretch>
          </a:blipFill>
        </p:spPr>
        <p:txBody>
          <a:bodyPr/>
          <a:lstStyle/>
          <a:p>
            <a:endParaRPr lang="en-GB"/>
          </a:p>
        </p:txBody>
      </p:sp>
      <p:sp>
        <p:nvSpPr>
          <p:cNvPr id="16" name="TextBox 16"/>
          <p:cNvSpPr txBox="1"/>
          <p:nvPr/>
        </p:nvSpPr>
        <p:spPr>
          <a:xfrm>
            <a:off x="1028700" y="4246458"/>
            <a:ext cx="7366063" cy="501556"/>
          </a:xfrm>
          <a:prstGeom prst="rect">
            <a:avLst/>
          </a:prstGeom>
        </p:spPr>
        <p:txBody>
          <a:bodyPr lIns="0" tIns="0" rIns="0" bIns="0" rtlCol="0" anchor="t">
            <a:spAutoFit/>
          </a:bodyPr>
          <a:lstStyle/>
          <a:p>
            <a:pPr algn="l">
              <a:lnSpc>
                <a:spcPts val="3855"/>
              </a:lnSpc>
              <a:spcBef>
                <a:spcPct val="0"/>
              </a:spcBef>
            </a:pPr>
            <a:endParaRPr/>
          </a:p>
        </p:txBody>
      </p:sp>
      <p:sp>
        <p:nvSpPr>
          <p:cNvPr id="17" name="TextBox 17"/>
          <p:cNvSpPr txBox="1"/>
          <p:nvPr/>
        </p:nvSpPr>
        <p:spPr>
          <a:xfrm>
            <a:off x="747857" y="962025"/>
            <a:ext cx="15391534" cy="2527935"/>
          </a:xfrm>
          <a:prstGeom prst="rect">
            <a:avLst/>
          </a:prstGeom>
        </p:spPr>
        <p:txBody>
          <a:bodyPr lIns="0" tIns="0" rIns="0" bIns="0" rtlCol="0" anchor="t">
            <a:spAutoFit/>
          </a:bodyPr>
          <a:lstStyle/>
          <a:p>
            <a:pPr algn="l">
              <a:lnSpc>
                <a:spcPts val="5040"/>
              </a:lnSpc>
            </a:pPr>
            <a:r>
              <a:rPr lang="en-US" sz="3600" b="1">
                <a:solidFill>
                  <a:srgbClr val="004AAD"/>
                </a:solidFill>
                <a:latin typeface="Open Sans Bold"/>
                <a:ea typeface="Open Sans Bold"/>
                <a:cs typeface="Open Sans Bold"/>
                <a:sym typeface="Open Sans Bold"/>
              </a:rPr>
              <a:t>AN EVALUATION OF THE SCOTTISH PHARMACIST CLINICAL ACADEMIC FELLOWSHIP PROGRAMME: DEVELOPING RESEARCH TO ADVANCE PHARMACEUTICAL CARE PRACTICE ACROSS THE NHS</a:t>
            </a:r>
          </a:p>
          <a:p>
            <a:pPr algn="l">
              <a:lnSpc>
                <a:spcPts val="5040"/>
              </a:lnSpc>
            </a:pPr>
            <a:endParaRPr lang="en-US" sz="3600" b="1">
              <a:solidFill>
                <a:srgbClr val="004AAD"/>
              </a:solidFill>
              <a:latin typeface="Open Sans Bold"/>
              <a:ea typeface="Open Sans Bold"/>
              <a:cs typeface="Open Sans Bold"/>
              <a:sym typeface="Open Sans Bold"/>
            </a:endParaRPr>
          </a:p>
        </p:txBody>
      </p:sp>
      <p:sp>
        <p:nvSpPr>
          <p:cNvPr id="18" name="TextBox 18"/>
          <p:cNvSpPr txBox="1"/>
          <p:nvPr/>
        </p:nvSpPr>
        <p:spPr>
          <a:xfrm>
            <a:off x="747857" y="3355552"/>
            <a:ext cx="17067214" cy="976631"/>
          </a:xfrm>
          <a:prstGeom prst="rect">
            <a:avLst/>
          </a:prstGeom>
        </p:spPr>
        <p:txBody>
          <a:bodyPr lIns="0" tIns="0" rIns="0" bIns="0" rtlCol="0" anchor="t">
            <a:spAutoFit/>
          </a:bodyPr>
          <a:lstStyle/>
          <a:p>
            <a:pPr algn="l">
              <a:lnSpc>
                <a:spcPts val="3919"/>
              </a:lnSpc>
              <a:spcBef>
                <a:spcPct val="0"/>
              </a:spcBef>
            </a:pPr>
            <a:r>
              <a:rPr lang="en-US" sz="2799" b="1" dirty="0">
                <a:solidFill>
                  <a:srgbClr val="004AAD"/>
                </a:solidFill>
                <a:latin typeface="Open Sans Bold"/>
                <a:ea typeface="Open Sans Bold"/>
                <a:cs typeface="Open Sans Bold"/>
                <a:sym typeface="Open Sans Bold"/>
              </a:rPr>
              <a:t>Dr Clare Depasquale, Susan Roberts, Dr Leon Zlotos, Prof Marion Bennie, Prof Andrew Sturrock, Prof Scott Cunningham</a:t>
            </a:r>
          </a:p>
        </p:txBody>
      </p:sp>
      <p:sp>
        <p:nvSpPr>
          <p:cNvPr id="19" name="Freeform 19"/>
          <p:cNvSpPr/>
          <p:nvPr/>
        </p:nvSpPr>
        <p:spPr>
          <a:xfrm>
            <a:off x="533400" y="4722922"/>
            <a:ext cx="4864676" cy="1343867"/>
          </a:xfrm>
          <a:custGeom>
            <a:avLst/>
            <a:gdLst/>
            <a:ahLst/>
            <a:cxnLst/>
            <a:rect l="l" t="t" r="r" b="b"/>
            <a:pathLst>
              <a:path w="4864676" h="1343867">
                <a:moveTo>
                  <a:pt x="0" y="0"/>
                </a:moveTo>
                <a:lnTo>
                  <a:pt x="4864675" y="0"/>
                </a:lnTo>
                <a:lnTo>
                  <a:pt x="4864675" y="1343867"/>
                </a:lnTo>
                <a:lnTo>
                  <a:pt x="0" y="1343867"/>
                </a:lnTo>
                <a:lnTo>
                  <a:pt x="0" y="0"/>
                </a:lnTo>
                <a:close/>
              </a:path>
            </a:pathLst>
          </a:custGeom>
          <a:blipFill>
            <a:blip r:embed="rId3"/>
            <a:stretch>
              <a:fillRect/>
            </a:stretch>
          </a:blipFill>
        </p:spPr>
        <p:txBody>
          <a:bodyPr/>
          <a:lstStyle/>
          <a:p>
            <a:endParaRPr lang="en-GB"/>
          </a:p>
        </p:txBody>
      </p:sp>
      <p:sp>
        <p:nvSpPr>
          <p:cNvPr id="20" name="Freeform 20"/>
          <p:cNvSpPr/>
          <p:nvPr/>
        </p:nvSpPr>
        <p:spPr>
          <a:xfrm>
            <a:off x="5393313" y="5883487"/>
            <a:ext cx="2385309" cy="2184775"/>
          </a:xfrm>
          <a:custGeom>
            <a:avLst/>
            <a:gdLst/>
            <a:ahLst/>
            <a:cxnLst/>
            <a:rect l="l" t="t" r="r" b="b"/>
            <a:pathLst>
              <a:path w="2385309" h="2184775">
                <a:moveTo>
                  <a:pt x="0" y="0"/>
                </a:moveTo>
                <a:lnTo>
                  <a:pt x="2385309" y="0"/>
                </a:lnTo>
                <a:lnTo>
                  <a:pt x="2385309" y="2184775"/>
                </a:lnTo>
                <a:lnTo>
                  <a:pt x="0" y="2184775"/>
                </a:lnTo>
                <a:lnTo>
                  <a:pt x="0" y="0"/>
                </a:lnTo>
                <a:close/>
              </a:path>
            </a:pathLst>
          </a:custGeom>
          <a:blipFill>
            <a:blip r:embed="rId4"/>
            <a:stretch>
              <a:fillRect/>
            </a:stretch>
          </a:blipFill>
        </p:spPr>
        <p:txBody>
          <a:bodyPr/>
          <a:lstStyle/>
          <a:p>
            <a:endParaRPr lang="en-GB"/>
          </a:p>
        </p:txBody>
      </p:sp>
      <p:sp>
        <p:nvSpPr>
          <p:cNvPr id="21" name="Freeform 21"/>
          <p:cNvSpPr/>
          <p:nvPr/>
        </p:nvSpPr>
        <p:spPr>
          <a:xfrm>
            <a:off x="667833" y="6046337"/>
            <a:ext cx="3640688" cy="1828090"/>
          </a:xfrm>
          <a:custGeom>
            <a:avLst/>
            <a:gdLst/>
            <a:ahLst/>
            <a:cxnLst/>
            <a:rect l="l" t="t" r="r" b="b"/>
            <a:pathLst>
              <a:path w="3640688" h="1828090">
                <a:moveTo>
                  <a:pt x="0" y="0"/>
                </a:moveTo>
                <a:lnTo>
                  <a:pt x="3640688" y="0"/>
                </a:lnTo>
                <a:lnTo>
                  <a:pt x="3640688" y="1828091"/>
                </a:lnTo>
                <a:lnTo>
                  <a:pt x="0" y="1828091"/>
                </a:lnTo>
                <a:lnTo>
                  <a:pt x="0" y="0"/>
                </a:lnTo>
                <a:close/>
              </a:path>
            </a:pathLst>
          </a:custGeom>
          <a:blipFill>
            <a:blip r:embed="rId5"/>
            <a:stretch>
              <a:fillRect/>
            </a:stretch>
          </a:blipFill>
        </p:spPr>
        <p:txBody>
          <a:bodyPr/>
          <a:lstStyle/>
          <a:p>
            <a:endParaRPr lang="en-GB"/>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517814" y="-315404"/>
            <a:ext cx="3964281" cy="10917809"/>
            <a:chOff x="0" y="0"/>
            <a:chExt cx="1044090" cy="2875472"/>
          </a:xfrm>
        </p:grpSpPr>
        <p:sp>
          <p:nvSpPr>
            <p:cNvPr id="3" name="Freeform 3"/>
            <p:cNvSpPr/>
            <p:nvPr/>
          </p:nvSpPr>
          <p:spPr>
            <a:xfrm>
              <a:off x="0" y="0"/>
              <a:ext cx="1044090" cy="2875472"/>
            </a:xfrm>
            <a:custGeom>
              <a:avLst/>
              <a:gdLst/>
              <a:ahLst/>
              <a:cxnLst/>
              <a:rect l="l" t="t" r="r" b="b"/>
              <a:pathLst>
                <a:path w="1044090" h="2875472">
                  <a:moveTo>
                    <a:pt x="0" y="0"/>
                  </a:moveTo>
                  <a:lnTo>
                    <a:pt x="1044090" y="0"/>
                  </a:lnTo>
                  <a:lnTo>
                    <a:pt x="1044090" y="2875472"/>
                  </a:lnTo>
                  <a:lnTo>
                    <a:pt x="0" y="2875472"/>
                  </a:lnTo>
                  <a:close/>
                </a:path>
              </a:pathLst>
            </a:custGeom>
            <a:solidFill>
              <a:srgbClr val="145DA0"/>
            </a:solidFill>
            <a:ln cap="sq">
              <a:noFill/>
              <a:prstDash val="solid"/>
              <a:miter/>
            </a:ln>
          </p:spPr>
          <p:txBody>
            <a:bodyPr/>
            <a:lstStyle/>
            <a:p>
              <a:endParaRPr lang="en-GB"/>
            </a:p>
          </p:txBody>
        </p:sp>
        <p:sp>
          <p:nvSpPr>
            <p:cNvPr id="4" name="TextBox 4"/>
            <p:cNvSpPr txBox="1"/>
            <p:nvPr/>
          </p:nvSpPr>
          <p:spPr>
            <a:xfrm>
              <a:off x="0" y="-38100"/>
              <a:ext cx="1044090" cy="2913572"/>
            </a:xfrm>
            <a:prstGeom prst="rect">
              <a:avLst/>
            </a:prstGeom>
          </p:spPr>
          <p:txBody>
            <a:bodyPr lIns="50800" tIns="50800" rIns="50800" bIns="50800" rtlCol="0" anchor="ctr"/>
            <a:lstStyle/>
            <a:p>
              <a:pPr marL="0" lvl="0" indent="0" algn="ctr">
                <a:lnSpc>
                  <a:spcPts val="2659"/>
                </a:lnSpc>
                <a:spcBef>
                  <a:spcPct val="0"/>
                </a:spcBef>
              </a:pPr>
              <a:endParaRPr/>
            </a:p>
          </p:txBody>
        </p:sp>
      </p:grpSp>
      <p:sp>
        <p:nvSpPr>
          <p:cNvPr id="5" name="TextBox 5"/>
          <p:cNvSpPr txBox="1"/>
          <p:nvPr/>
        </p:nvSpPr>
        <p:spPr>
          <a:xfrm>
            <a:off x="2023803" y="196399"/>
            <a:ext cx="1326570" cy="514350"/>
          </a:xfrm>
          <a:prstGeom prst="rect">
            <a:avLst/>
          </a:prstGeom>
        </p:spPr>
        <p:txBody>
          <a:bodyPr lIns="0" tIns="0" rIns="0" bIns="0" rtlCol="0" anchor="t">
            <a:spAutoFit/>
          </a:bodyPr>
          <a:lstStyle/>
          <a:p>
            <a:pPr algn="l">
              <a:lnSpc>
                <a:spcPts val="4200"/>
              </a:lnSpc>
              <a:spcBef>
                <a:spcPct val="0"/>
              </a:spcBef>
            </a:pPr>
            <a:r>
              <a:rPr lang="en-US" sz="3000" b="1">
                <a:solidFill>
                  <a:srgbClr val="051D40"/>
                </a:solidFill>
                <a:latin typeface="Open Sans Bold"/>
                <a:ea typeface="Open Sans Bold"/>
                <a:cs typeface="Open Sans Bold"/>
                <a:sym typeface="Open Sans Bold"/>
              </a:rPr>
              <a:t>WHY?</a:t>
            </a:r>
          </a:p>
        </p:txBody>
      </p:sp>
      <p:grpSp>
        <p:nvGrpSpPr>
          <p:cNvPr id="6" name="Group 6"/>
          <p:cNvGrpSpPr/>
          <p:nvPr/>
        </p:nvGrpSpPr>
        <p:grpSpPr>
          <a:xfrm>
            <a:off x="-2551776" y="-1671367"/>
            <a:ext cx="3735531" cy="3735531"/>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00" cap="sq">
              <a:solidFill>
                <a:srgbClr val="145DA0"/>
              </a:solidFill>
              <a:prstDash val="solid"/>
              <a:miter/>
            </a:ln>
          </p:spPr>
          <p:txBody>
            <a:bodyPr/>
            <a:lstStyle/>
            <a:p>
              <a:endParaRPr lang="en-GB"/>
            </a:p>
          </p:txBody>
        </p:sp>
        <p:sp>
          <p:nvSpPr>
            <p:cNvPr id="8" name="TextBox 8"/>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9" name="Freeform 9"/>
          <p:cNvSpPr/>
          <p:nvPr/>
        </p:nvSpPr>
        <p:spPr>
          <a:xfrm rot="5400000">
            <a:off x="1996683" y="1117438"/>
            <a:ext cx="481147" cy="426909"/>
          </a:xfrm>
          <a:custGeom>
            <a:avLst/>
            <a:gdLst/>
            <a:ahLst/>
            <a:cxnLst/>
            <a:rect l="l" t="t" r="r" b="b"/>
            <a:pathLst>
              <a:path w="481147" h="426909">
                <a:moveTo>
                  <a:pt x="0" y="0"/>
                </a:moveTo>
                <a:lnTo>
                  <a:pt x="481148" y="0"/>
                </a:lnTo>
                <a:lnTo>
                  <a:pt x="481148" y="426909"/>
                </a:lnTo>
                <a:lnTo>
                  <a:pt x="0" y="42690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10" name="Freeform 10"/>
          <p:cNvSpPr/>
          <p:nvPr/>
        </p:nvSpPr>
        <p:spPr>
          <a:xfrm rot="5400000">
            <a:off x="1995004" y="5489993"/>
            <a:ext cx="510937" cy="453341"/>
          </a:xfrm>
          <a:custGeom>
            <a:avLst/>
            <a:gdLst/>
            <a:ahLst/>
            <a:cxnLst/>
            <a:rect l="l" t="t" r="r" b="b"/>
            <a:pathLst>
              <a:path w="510937" h="453341">
                <a:moveTo>
                  <a:pt x="0" y="0"/>
                </a:moveTo>
                <a:lnTo>
                  <a:pt x="510937" y="0"/>
                </a:lnTo>
                <a:lnTo>
                  <a:pt x="510937" y="453340"/>
                </a:lnTo>
                <a:lnTo>
                  <a:pt x="0" y="45334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11" name="Freeform 11"/>
          <p:cNvSpPr/>
          <p:nvPr/>
        </p:nvSpPr>
        <p:spPr>
          <a:xfrm>
            <a:off x="9837255" y="466725"/>
            <a:ext cx="7630166" cy="4603945"/>
          </a:xfrm>
          <a:custGeom>
            <a:avLst/>
            <a:gdLst/>
            <a:ahLst/>
            <a:cxnLst/>
            <a:rect l="l" t="t" r="r" b="b"/>
            <a:pathLst>
              <a:path w="7630166" h="4603945">
                <a:moveTo>
                  <a:pt x="0" y="0"/>
                </a:moveTo>
                <a:lnTo>
                  <a:pt x="7630166" y="0"/>
                </a:lnTo>
                <a:lnTo>
                  <a:pt x="7630166" y="4603945"/>
                </a:lnTo>
                <a:lnTo>
                  <a:pt x="0" y="4603945"/>
                </a:lnTo>
                <a:lnTo>
                  <a:pt x="0" y="0"/>
                </a:lnTo>
                <a:close/>
              </a:path>
            </a:pathLst>
          </a:custGeom>
          <a:blipFill>
            <a:blip r:embed="rId4"/>
            <a:stretch>
              <a:fillRect l="-3369" t="-2444" r="-3369"/>
            </a:stretch>
          </a:blipFill>
        </p:spPr>
        <p:txBody>
          <a:bodyPr/>
          <a:lstStyle/>
          <a:p>
            <a:endParaRPr lang="en-GB"/>
          </a:p>
        </p:txBody>
      </p:sp>
      <p:sp>
        <p:nvSpPr>
          <p:cNvPr id="12" name="TextBox 12"/>
          <p:cNvSpPr txBox="1"/>
          <p:nvPr/>
        </p:nvSpPr>
        <p:spPr>
          <a:xfrm>
            <a:off x="2687087" y="1033169"/>
            <a:ext cx="5957648" cy="2277111"/>
          </a:xfrm>
          <a:prstGeom prst="rect">
            <a:avLst/>
          </a:prstGeom>
        </p:spPr>
        <p:txBody>
          <a:bodyPr lIns="0" tIns="0" rIns="0" bIns="0" rtlCol="0" anchor="t">
            <a:spAutoFit/>
          </a:bodyPr>
          <a:lstStyle/>
          <a:p>
            <a:pPr algn="l">
              <a:lnSpc>
                <a:spcPts val="3639"/>
              </a:lnSpc>
              <a:spcBef>
                <a:spcPct val="0"/>
              </a:spcBef>
            </a:pPr>
            <a:r>
              <a:rPr lang="en-US" sz="2599">
                <a:solidFill>
                  <a:srgbClr val="051D40"/>
                </a:solidFill>
                <a:latin typeface="Open Sans"/>
                <a:ea typeface="Open Sans"/>
                <a:cs typeface="Open Sans"/>
                <a:sym typeface="Open Sans"/>
              </a:rPr>
              <a:t>The Royal Pharmaceutical Society’s credentialing curricula incorporate five broad domains that align to four ‘pillars of practice’. Research is one of these pillars [1].</a:t>
            </a:r>
          </a:p>
        </p:txBody>
      </p:sp>
      <p:sp>
        <p:nvSpPr>
          <p:cNvPr id="13" name="TextBox 13"/>
          <p:cNvSpPr txBox="1"/>
          <p:nvPr/>
        </p:nvSpPr>
        <p:spPr>
          <a:xfrm>
            <a:off x="2731289" y="3707960"/>
            <a:ext cx="5913446" cy="1362710"/>
          </a:xfrm>
          <a:prstGeom prst="rect">
            <a:avLst/>
          </a:prstGeom>
        </p:spPr>
        <p:txBody>
          <a:bodyPr lIns="0" tIns="0" rIns="0" bIns="0" rtlCol="0" anchor="t">
            <a:spAutoFit/>
          </a:bodyPr>
          <a:lstStyle/>
          <a:p>
            <a:pPr algn="l">
              <a:lnSpc>
                <a:spcPts val="3640"/>
              </a:lnSpc>
              <a:spcBef>
                <a:spcPct val="0"/>
              </a:spcBef>
            </a:pPr>
            <a:r>
              <a:rPr lang="en-US" sz="2600">
                <a:solidFill>
                  <a:srgbClr val="051D40"/>
                </a:solidFill>
                <a:latin typeface="Open Sans"/>
                <a:ea typeface="Open Sans"/>
                <a:cs typeface="Open Sans"/>
                <a:sym typeface="Open Sans"/>
              </a:rPr>
              <a:t>Performance in this ‘pillar’ most frequently impedes credentialing success [2]. </a:t>
            </a:r>
          </a:p>
        </p:txBody>
      </p:sp>
      <p:sp>
        <p:nvSpPr>
          <p:cNvPr id="14" name="Freeform 14"/>
          <p:cNvSpPr/>
          <p:nvPr/>
        </p:nvSpPr>
        <p:spPr>
          <a:xfrm rot="5400000">
            <a:off x="1995004" y="3793908"/>
            <a:ext cx="510937" cy="453341"/>
          </a:xfrm>
          <a:custGeom>
            <a:avLst/>
            <a:gdLst/>
            <a:ahLst/>
            <a:cxnLst/>
            <a:rect l="l" t="t" r="r" b="b"/>
            <a:pathLst>
              <a:path w="510937" h="453341">
                <a:moveTo>
                  <a:pt x="0" y="0"/>
                </a:moveTo>
                <a:lnTo>
                  <a:pt x="510937" y="0"/>
                </a:lnTo>
                <a:lnTo>
                  <a:pt x="510937" y="453341"/>
                </a:lnTo>
                <a:lnTo>
                  <a:pt x="0" y="45334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15" name="TextBox 15"/>
          <p:cNvSpPr txBox="1"/>
          <p:nvPr/>
        </p:nvSpPr>
        <p:spPr>
          <a:xfrm>
            <a:off x="2687087" y="5404045"/>
            <a:ext cx="9483871" cy="3191510"/>
          </a:xfrm>
          <a:prstGeom prst="rect">
            <a:avLst/>
          </a:prstGeom>
        </p:spPr>
        <p:txBody>
          <a:bodyPr lIns="0" tIns="0" rIns="0" bIns="0" rtlCol="0" anchor="t">
            <a:spAutoFit/>
          </a:bodyPr>
          <a:lstStyle/>
          <a:p>
            <a:pPr algn="l">
              <a:lnSpc>
                <a:spcPts val="3640"/>
              </a:lnSpc>
            </a:pPr>
            <a:r>
              <a:rPr lang="en-US" sz="2600" dirty="0">
                <a:solidFill>
                  <a:srgbClr val="000000"/>
                </a:solidFill>
                <a:latin typeface="Open Sans"/>
                <a:ea typeface="Open Sans"/>
                <a:cs typeface="Open Sans"/>
                <a:sym typeface="Open Sans"/>
              </a:rPr>
              <a:t>The Scottish Pharmacist Clinical Academic Fellowship (SPCAF) programme was created; a collaboration with Higher Education Institutions and NHS Education for Scotland; to develop a network of Clinical Academic Pharmacist posts. </a:t>
            </a:r>
          </a:p>
          <a:p>
            <a:pPr marL="561341" lvl="1" indent="-280670" algn="l">
              <a:lnSpc>
                <a:spcPts val="3640"/>
              </a:lnSpc>
              <a:buFont typeface="Arial"/>
              <a:buChar char="•"/>
            </a:pPr>
            <a:r>
              <a:rPr lang="en-US" sz="2600" dirty="0">
                <a:solidFill>
                  <a:srgbClr val="000000"/>
                </a:solidFill>
                <a:latin typeface="Open Sans"/>
                <a:ea typeface="Open Sans"/>
                <a:cs typeface="Open Sans"/>
                <a:sym typeface="Open Sans"/>
              </a:rPr>
              <a:t>2-year appointment</a:t>
            </a:r>
          </a:p>
          <a:p>
            <a:pPr marL="561341" lvl="1" indent="-280670" algn="l">
              <a:lnSpc>
                <a:spcPts val="3640"/>
              </a:lnSpc>
              <a:buFont typeface="Arial"/>
              <a:buChar char="•"/>
            </a:pPr>
            <a:r>
              <a:rPr lang="en-US" sz="2600" dirty="0">
                <a:solidFill>
                  <a:srgbClr val="000000"/>
                </a:solidFill>
                <a:latin typeface="Open Sans"/>
                <a:ea typeface="Open Sans"/>
                <a:cs typeface="Open Sans"/>
                <a:sym typeface="Open Sans"/>
              </a:rPr>
              <a:t>0.4 WTE</a:t>
            </a:r>
          </a:p>
          <a:p>
            <a:pPr algn="l">
              <a:lnSpc>
                <a:spcPts val="3640"/>
              </a:lnSpc>
              <a:spcBef>
                <a:spcPct val="0"/>
              </a:spcBef>
            </a:pPr>
            <a:endParaRPr lang="en-US" sz="2600" dirty="0">
              <a:solidFill>
                <a:srgbClr val="000000"/>
              </a:solidFill>
              <a:latin typeface="Open Sans"/>
              <a:ea typeface="Open Sans"/>
              <a:cs typeface="Open Sans"/>
              <a:sym typeface="Open Sans"/>
            </a:endParaRPr>
          </a:p>
        </p:txBody>
      </p:sp>
      <p:sp>
        <p:nvSpPr>
          <p:cNvPr id="16" name="TextBox 16"/>
          <p:cNvSpPr txBox="1"/>
          <p:nvPr/>
        </p:nvSpPr>
        <p:spPr>
          <a:xfrm>
            <a:off x="347480" y="8799592"/>
            <a:ext cx="13879812" cy="1323975"/>
          </a:xfrm>
          <a:prstGeom prst="rect">
            <a:avLst/>
          </a:prstGeom>
        </p:spPr>
        <p:txBody>
          <a:bodyPr lIns="0" tIns="0" rIns="0" bIns="0" rtlCol="0" anchor="t">
            <a:spAutoFit/>
          </a:bodyPr>
          <a:lstStyle/>
          <a:p>
            <a:pPr marL="323850" lvl="1" indent="-161925" algn="l">
              <a:lnSpc>
                <a:spcPts val="2100"/>
              </a:lnSpc>
              <a:buAutoNum type="arabicPeriod"/>
            </a:pPr>
            <a:r>
              <a:rPr lang="en-US" sz="1500">
                <a:solidFill>
                  <a:srgbClr val="000000"/>
                </a:solidFill>
                <a:latin typeface="Open Sans"/>
                <a:ea typeface="Open Sans"/>
                <a:cs typeface="Open Sans"/>
                <a:sym typeface="Open Sans"/>
              </a:rPr>
              <a:t>Royal Pharmaceutical Society. Credentialing. Defining and assuring post-registration standards of patient-focused pharmacy practice. [homepage on the internet]. London: RPS; 2025 [cited 2025 May 7]. Available from: https://www.rpharms.com/development/credentialing</a:t>
            </a:r>
          </a:p>
          <a:p>
            <a:pPr marL="323850" lvl="1" indent="-161925" algn="l">
              <a:lnSpc>
                <a:spcPts val="2100"/>
              </a:lnSpc>
              <a:buAutoNum type="arabicPeriod"/>
            </a:pPr>
            <a:r>
              <a:rPr lang="en-US" sz="1500">
                <a:solidFill>
                  <a:srgbClr val="000000"/>
                </a:solidFill>
                <a:latin typeface="Open Sans"/>
                <a:ea typeface="Open Sans"/>
                <a:cs typeface="Open Sans"/>
                <a:sym typeface="Open Sans"/>
              </a:rPr>
              <a:t>Royal Pharmaceutical Society. RPS annual credentialing report 2022. [homepage on the internet]. London: RPS; 2022 [cited 2025 May 7]. Available from: https://www.rpharms.com/Portals/0/Credentialing/RPS%20Annual%20credentialing%20report%202022%20final.pdf?ver=spMTf5yMraBSMpAunhwXEw%3D%3D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grpSp>
        <p:nvGrpSpPr>
          <p:cNvPr id="2" name="Group 2"/>
          <p:cNvGrpSpPr/>
          <p:nvPr/>
        </p:nvGrpSpPr>
        <p:grpSpPr>
          <a:xfrm>
            <a:off x="-188217" y="9113639"/>
            <a:ext cx="18476217" cy="1187577"/>
            <a:chOff x="0" y="-38100"/>
            <a:chExt cx="4866164" cy="312777"/>
          </a:xfrm>
        </p:grpSpPr>
        <p:sp>
          <p:nvSpPr>
            <p:cNvPr id="3" name="Freeform 3"/>
            <p:cNvSpPr/>
            <p:nvPr/>
          </p:nvSpPr>
          <p:spPr>
            <a:xfrm>
              <a:off x="49572" y="3744"/>
              <a:ext cx="4816592" cy="270933"/>
            </a:xfrm>
            <a:custGeom>
              <a:avLst/>
              <a:gdLst/>
              <a:ahLst/>
              <a:cxnLst/>
              <a:rect l="l" t="t" r="r" b="b"/>
              <a:pathLst>
                <a:path w="4866164" h="270933">
                  <a:moveTo>
                    <a:pt x="0" y="0"/>
                  </a:moveTo>
                  <a:lnTo>
                    <a:pt x="4866164" y="0"/>
                  </a:lnTo>
                  <a:lnTo>
                    <a:pt x="4866164" y="270933"/>
                  </a:lnTo>
                  <a:lnTo>
                    <a:pt x="0" y="270933"/>
                  </a:lnTo>
                  <a:close/>
                </a:path>
              </a:pathLst>
            </a:custGeom>
            <a:solidFill>
              <a:srgbClr val="5B98BA"/>
            </a:solidFill>
            <a:ln cap="sq">
              <a:noFill/>
              <a:prstDash val="solid"/>
              <a:miter/>
            </a:ln>
          </p:spPr>
          <p:txBody>
            <a:bodyPr/>
            <a:lstStyle/>
            <a:p>
              <a:endParaRPr lang="en-GB"/>
            </a:p>
          </p:txBody>
        </p:sp>
        <p:sp>
          <p:nvSpPr>
            <p:cNvPr id="4" name="TextBox 4"/>
            <p:cNvSpPr txBox="1"/>
            <p:nvPr/>
          </p:nvSpPr>
          <p:spPr>
            <a:xfrm>
              <a:off x="0" y="-38100"/>
              <a:ext cx="4866164" cy="309033"/>
            </a:xfrm>
            <a:prstGeom prst="rect">
              <a:avLst/>
            </a:prstGeom>
          </p:spPr>
          <p:txBody>
            <a:bodyPr lIns="50800" tIns="50800" rIns="50800" bIns="50800" rtlCol="0" anchor="ctr"/>
            <a:lstStyle/>
            <a:p>
              <a:pPr marL="0" lvl="0" indent="0" algn="ctr">
                <a:lnSpc>
                  <a:spcPts val="2659"/>
                </a:lnSpc>
                <a:spcBef>
                  <a:spcPct val="0"/>
                </a:spcBef>
              </a:pPr>
              <a:endParaRPr/>
            </a:p>
          </p:txBody>
        </p:sp>
      </p:grpSp>
      <p:grpSp>
        <p:nvGrpSpPr>
          <p:cNvPr id="5" name="Group 5"/>
          <p:cNvGrpSpPr/>
          <p:nvPr/>
        </p:nvGrpSpPr>
        <p:grpSpPr>
          <a:xfrm>
            <a:off x="3367558" y="2590556"/>
            <a:ext cx="11552885" cy="5105887"/>
            <a:chOff x="0" y="0"/>
            <a:chExt cx="3042735" cy="1344760"/>
          </a:xfrm>
        </p:grpSpPr>
        <p:sp>
          <p:nvSpPr>
            <p:cNvPr id="6" name="Freeform 6"/>
            <p:cNvSpPr/>
            <p:nvPr/>
          </p:nvSpPr>
          <p:spPr>
            <a:xfrm>
              <a:off x="0" y="0"/>
              <a:ext cx="3042735" cy="1344760"/>
            </a:xfrm>
            <a:custGeom>
              <a:avLst/>
              <a:gdLst/>
              <a:ahLst/>
              <a:cxnLst/>
              <a:rect l="l" t="t" r="r" b="b"/>
              <a:pathLst>
                <a:path w="3042735" h="1344760">
                  <a:moveTo>
                    <a:pt x="0" y="0"/>
                  </a:moveTo>
                  <a:lnTo>
                    <a:pt x="3042735" y="0"/>
                  </a:lnTo>
                  <a:lnTo>
                    <a:pt x="3042735" y="1344760"/>
                  </a:lnTo>
                  <a:lnTo>
                    <a:pt x="0" y="1344760"/>
                  </a:lnTo>
                  <a:close/>
                </a:path>
              </a:pathLst>
            </a:custGeom>
            <a:solidFill>
              <a:srgbClr val="145DA0"/>
            </a:solidFill>
            <a:ln cap="sq">
              <a:noFill/>
              <a:prstDash val="solid"/>
              <a:miter/>
            </a:ln>
          </p:spPr>
          <p:txBody>
            <a:bodyPr/>
            <a:lstStyle/>
            <a:p>
              <a:endParaRPr lang="en-GB"/>
            </a:p>
          </p:txBody>
        </p:sp>
        <p:sp>
          <p:nvSpPr>
            <p:cNvPr id="7" name="TextBox 7"/>
            <p:cNvSpPr txBox="1"/>
            <p:nvPr/>
          </p:nvSpPr>
          <p:spPr>
            <a:xfrm>
              <a:off x="0" y="-38100"/>
              <a:ext cx="3042735" cy="1382860"/>
            </a:xfrm>
            <a:prstGeom prst="rect">
              <a:avLst/>
            </a:prstGeom>
          </p:spPr>
          <p:txBody>
            <a:bodyPr lIns="50800" tIns="50800" rIns="50800" bIns="50800" rtlCol="0" anchor="ctr"/>
            <a:lstStyle/>
            <a:p>
              <a:pPr marL="0" lvl="0" indent="0" algn="ctr">
                <a:lnSpc>
                  <a:spcPts val="2659"/>
                </a:lnSpc>
                <a:spcBef>
                  <a:spcPct val="0"/>
                </a:spcBef>
              </a:pPr>
              <a:endParaRPr/>
            </a:p>
          </p:txBody>
        </p:sp>
      </p:grpSp>
      <p:sp>
        <p:nvSpPr>
          <p:cNvPr id="8" name="TextBox 8"/>
          <p:cNvSpPr txBox="1"/>
          <p:nvPr/>
        </p:nvSpPr>
        <p:spPr>
          <a:xfrm>
            <a:off x="6269838" y="3793511"/>
            <a:ext cx="5748323" cy="514350"/>
          </a:xfrm>
          <a:prstGeom prst="rect">
            <a:avLst/>
          </a:prstGeom>
        </p:spPr>
        <p:txBody>
          <a:bodyPr lIns="0" tIns="0" rIns="0" bIns="0" rtlCol="0" anchor="t">
            <a:spAutoFit/>
          </a:bodyPr>
          <a:lstStyle/>
          <a:p>
            <a:pPr marL="0" lvl="0" indent="0" algn="ctr">
              <a:lnSpc>
                <a:spcPts val="4200"/>
              </a:lnSpc>
              <a:spcBef>
                <a:spcPct val="0"/>
              </a:spcBef>
            </a:pPr>
            <a:r>
              <a:rPr lang="en-US" sz="3000" b="1">
                <a:solidFill>
                  <a:srgbClr val="FDFDFD"/>
                </a:solidFill>
                <a:latin typeface="Open Sans Bold"/>
                <a:ea typeface="Open Sans Bold"/>
                <a:cs typeface="Open Sans Bold"/>
                <a:sym typeface="Open Sans Bold"/>
              </a:rPr>
              <a:t>AIM</a:t>
            </a:r>
          </a:p>
        </p:txBody>
      </p:sp>
      <p:sp>
        <p:nvSpPr>
          <p:cNvPr id="9" name="TextBox 9"/>
          <p:cNvSpPr txBox="1"/>
          <p:nvPr/>
        </p:nvSpPr>
        <p:spPr>
          <a:xfrm>
            <a:off x="4350678" y="4555511"/>
            <a:ext cx="9586644" cy="1861240"/>
          </a:xfrm>
          <a:prstGeom prst="rect">
            <a:avLst/>
          </a:prstGeom>
        </p:spPr>
        <p:txBody>
          <a:bodyPr lIns="0" tIns="0" rIns="0" bIns="0" rtlCol="0" anchor="t">
            <a:spAutoFit/>
          </a:bodyPr>
          <a:lstStyle/>
          <a:p>
            <a:pPr algn="ctr">
              <a:lnSpc>
                <a:spcPts val="3919"/>
              </a:lnSpc>
              <a:spcBef>
                <a:spcPct val="0"/>
              </a:spcBef>
            </a:pPr>
            <a:r>
              <a:rPr lang="en-US" sz="2799" b="1" spc="-55">
                <a:solidFill>
                  <a:srgbClr val="FDFDFD"/>
                </a:solidFill>
                <a:latin typeface="Open Sans Bold"/>
                <a:ea typeface="Open Sans Bold"/>
                <a:cs typeface="Open Sans Bold"/>
                <a:sym typeface="Open Sans Bold"/>
              </a:rPr>
              <a:t>To explore the views and experiences of key stakeholders involved in the SPCAF programme cohort 1 (2021-2023).</a:t>
            </a:r>
          </a:p>
          <a:p>
            <a:pPr algn="ctr">
              <a:lnSpc>
                <a:spcPts val="3003"/>
              </a:lnSpc>
              <a:spcBef>
                <a:spcPct val="0"/>
              </a:spcBef>
            </a:pPr>
            <a:endParaRPr lang="en-US" sz="2799" b="1" spc="-55">
              <a:solidFill>
                <a:srgbClr val="FDFDFD"/>
              </a:solidFill>
              <a:latin typeface="Open Sans Bold"/>
              <a:ea typeface="Open Sans Bold"/>
              <a:cs typeface="Open Sans Bold"/>
              <a:sym typeface="Open Sans Bold"/>
            </a:endParaRPr>
          </a:p>
        </p:txBody>
      </p:sp>
      <p:sp>
        <p:nvSpPr>
          <p:cNvPr id="10" name="Freeform 10"/>
          <p:cNvSpPr/>
          <p:nvPr/>
        </p:nvSpPr>
        <p:spPr>
          <a:xfrm>
            <a:off x="7366955" y="0"/>
            <a:ext cx="3554090" cy="3549647"/>
          </a:xfrm>
          <a:custGeom>
            <a:avLst/>
            <a:gdLst/>
            <a:ahLst/>
            <a:cxnLst/>
            <a:rect l="l" t="t" r="r" b="b"/>
            <a:pathLst>
              <a:path w="3554090" h="3549647">
                <a:moveTo>
                  <a:pt x="0" y="0"/>
                </a:moveTo>
                <a:lnTo>
                  <a:pt x="3554090" y="0"/>
                </a:lnTo>
                <a:lnTo>
                  <a:pt x="3554090" y="3549647"/>
                </a:lnTo>
                <a:lnTo>
                  <a:pt x="0" y="354964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grpSp>
        <p:nvGrpSpPr>
          <p:cNvPr id="2" name="Group 2"/>
          <p:cNvGrpSpPr/>
          <p:nvPr/>
        </p:nvGrpSpPr>
        <p:grpSpPr>
          <a:xfrm>
            <a:off x="-3060438" y="-2346523"/>
            <a:ext cx="4693046" cy="4693046"/>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00" cap="sq">
              <a:solidFill>
                <a:srgbClr val="145DA0"/>
              </a:solidFill>
              <a:prstDash val="solid"/>
              <a:miter/>
            </a:ln>
          </p:spPr>
          <p:txBody>
            <a:bodyPr/>
            <a:lstStyle/>
            <a:p>
              <a:endParaRPr lang="en-GB"/>
            </a:p>
          </p:txBody>
        </p:sp>
        <p:sp>
          <p:nvSpPr>
            <p:cNvPr id="4" name="TextBox 4"/>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0979024" y="1122782"/>
            <a:ext cx="6720322" cy="9164218"/>
            <a:chOff x="0" y="0"/>
            <a:chExt cx="645595" cy="993118"/>
          </a:xfrm>
        </p:grpSpPr>
        <p:sp>
          <p:nvSpPr>
            <p:cNvPr id="6" name="Freeform 6"/>
            <p:cNvSpPr/>
            <p:nvPr/>
          </p:nvSpPr>
          <p:spPr>
            <a:xfrm>
              <a:off x="0" y="0"/>
              <a:ext cx="645595" cy="993118"/>
            </a:xfrm>
            <a:custGeom>
              <a:avLst/>
              <a:gdLst/>
              <a:ahLst/>
              <a:cxnLst/>
              <a:rect l="l" t="t" r="r" b="b"/>
              <a:pathLst>
                <a:path w="645595" h="993118">
                  <a:moveTo>
                    <a:pt x="215315" y="19070"/>
                  </a:moveTo>
                  <a:cubicBezTo>
                    <a:pt x="248306" y="7556"/>
                    <a:pt x="286041" y="0"/>
                    <a:pt x="322971" y="0"/>
                  </a:cubicBezTo>
                  <a:cubicBezTo>
                    <a:pt x="359903" y="0"/>
                    <a:pt x="395441" y="6476"/>
                    <a:pt x="428190" y="17990"/>
                  </a:cubicBezTo>
                  <a:cubicBezTo>
                    <a:pt x="428888" y="18350"/>
                    <a:pt x="429584" y="18350"/>
                    <a:pt x="430281" y="18710"/>
                  </a:cubicBezTo>
                  <a:cubicBezTo>
                    <a:pt x="553268" y="64765"/>
                    <a:pt x="643853" y="186379"/>
                    <a:pt x="645595" y="332507"/>
                  </a:cubicBezTo>
                  <a:lnTo>
                    <a:pt x="645595" y="993118"/>
                  </a:lnTo>
                  <a:lnTo>
                    <a:pt x="0" y="993118"/>
                  </a:lnTo>
                  <a:lnTo>
                    <a:pt x="0" y="332998"/>
                  </a:lnTo>
                  <a:cubicBezTo>
                    <a:pt x="1742" y="185660"/>
                    <a:pt x="90934" y="64045"/>
                    <a:pt x="215315" y="19070"/>
                  </a:cubicBezTo>
                  <a:close/>
                </a:path>
              </a:pathLst>
            </a:custGeom>
            <a:solidFill>
              <a:srgbClr val="145DA0"/>
            </a:solidFill>
          </p:spPr>
          <p:txBody>
            <a:bodyPr/>
            <a:lstStyle/>
            <a:p>
              <a:endParaRPr lang="en-GB"/>
            </a:p>
          </p:txBody>
        </p:sp>
        <p:sp>
          <p:nvSpPr>
            <p:cNvPr id="7" name="TextBox 7"/>
            <p:cNvSpPr txBox="1"/>
            <p:nvPr/>
          </p:nvSpPr>
          <p:spPr>
            <a:xfrm>
              <a:off x="0" y="98425"/>
              <a:ext cx="645595" cy="894693"/>
            </a:xfrm>
            <a:prstGeom prst="rect">
              <a:avLst/>
            </a:prstGeom>
          </p:spPr>
          <p:txBody>
            <a:bodyPr lIns="50800" tIns="50800" rIns="50800" bIns="50800" rtlCol="0" anchor="ctr"/>
            <a:lstStyle/>
            <a:p>
              <a:pPr algn="ctr">
                <a:lnSpc>
                  <a:spcPts val="2100"/>
                </a:lnSpc>
                <a:spcBef>
                  <a:spcPct val="0"/>
                </a:spcBef>
              </a:pPr>
              <a:endParaRPr/>
            </a:p>
          </p:txBody>
        </p:sp>
      </p:grpSp>
      <p:sp>
        <p:nvSpPr>
          <p:cNvPr id="8" name="TextBox 8"/>
          <p:cNvSpPr txBox="1"/>
          <p:nvPr/>
        </p:nvSpPr>
        <p:spPr>
          <a:xfrm>
            <a:off x="3364749" y="1518116"/>
            <a:ext cx="7472265" cy="3076273"/>
          </a:xfrm>
          <a:prstGeom prst="rect">
            <a:avLst/>
          </a:prstGeom>
        </p:spPr>
        <p:txBody>
          <a:bodyPr lIns="0" tIns="0" rIns="0" bIns="0" rtlCol="0" anchor="t">
            <a:spAutoFit/>
          </a:bodyPr>
          <a:lstStyle/>
          <a:p>
            <a:pPr algn="l">
              <a:lnSpc>
                <a:spcPts val="3640"/>
              </a:lnSpc>
            </a:pPr>
            <a:r>
              <a:rPr lang="en-US" sz="2600" spc="-52">
                <a:solidFill>
                  <a:srgbClr val="051D40"/>
                </a:solidFill>
                <a:latin typeface="Open Sans"/>
                <a:ea typeface="Open Sans"/>
                <a:cs typeface="Open Sans"/>
                <a:sym typeface="Open Sans"/>
              </a:rPr>
              <a:t>Online semi-structured interviews were conducted between </a:t>
            </a:r>
            <a:r>
              <a:rPr lang="en-US" sz="2600" b="1" spc="-52">
                <a:solidFill>
                  <a:srgbClr val="051D40"/>
                </a:solidFill>
                <a:latin typeface="Open Sans Bold"/>
                <a:ea typeface="Open Sans Bold"/>
                <a:cs typeface="Open Sans Bold"/>
                <a:sym typeface="Open Sans Bold"/>
              </a:rPr>
              <a:t>December 2024 - January 2025</a:t>
            </a:r>
            <a:r>
              <a:rPr lang="en-US" sz="2600" spc="-52">
                <a:solidFill>
                  <a:srgbClr val="051D40"/>
                </a:solidFill>
                <a:latin typeface="Open Sans"/>
                <a:ea typeface="Open Sans"/>
                <a:cs typeface="Open Sans"/>
                <a:sym typeface="Open Sans"/>
              </a:rPr>
              <a:t> with:</a:t>
            </a:r>
          </a:p>
          <a:p>
            <a:pPr marL="561341" lvl="1" indent="-280670" algn="l">
              <a:lnSpc>
                <a:spcPts val="3640"/>
              </a:lnSpc>
              <a:buFont typeface="Arial"/>
              <a:buChar char="•"/>
            </a:pPr>
            <a:r>
              <a:rPr lang="en-US" sz="2600" b="1" spc="-52">
                <a:solidFill>
                  <a:srgbClr val="051D40"/>
                </a:solidFill>
                <a:latin typeface="Open Sans Bold"/>
                <a:ea typeface="Open Sans Bold"/>
                <a:cs typeface="Open Sans Bold"/>
                <a:sym typeface="Open Sans Bold"/>
              </a:rPr>
              <a:t>5 SPCAF programme Fellows</a:t>
            </a:r>
          </a:p>
          <a:p>
            <a:pPr marL="561341" lvl="1" indent="-280670" algn="l">
              <a:lnSpc>
                <a:spcPts val="3640"/>
              </a:lnSpc>
              <a:buFont typeface="Arial"/>
              <a:buChar char="•"/>
            </a:pPr>
            <a:r>
              <a:rPr lang="en-US" sz="2600" b="1" spc="-52">
                <a:solidFill>
                  <a:srgbClr val="051D40"/>
                </a:solidFill>
                <a:latin typeface="Open Sans Bold"/>
                <a:ea typeface="Open Sans Bold"/>
                <a:cs typeface="Open Sans Bold"/>
                <a:sym typeface="Open Sans Bold"/>
              </a:rPr>
              <a:t>5 other stakeholders</a:t>
            </a:r>
            <a:r>
              <a:rPr lang="en-US" sz="2600" spc="-52">
                <a:solidFill>
                  <a:srgbClr val="051D40"/>
                </a:solidFill>
                <a:latin typeface="Open Sans"/>
                <a:ea typeface="Open Sans"/>
                <a:cs typeface="Open Sans"/>
                <a:sym typeface="Open Sans"/>
              </a:rPr>
              <a:t> (Fellows’ line managers, local/academic mentors, wider pharmacy team members).</a:t>
            </a:r>
          </a:p>
          <a:p>
            <a:pPr marL="0" lvl="0" indent="0" algn="l">
              <a:lnSpc>
                <a:spcPts val="2693"/>
              </a:lnSpc>
              <a:spcBef>
                <a:spcPct val="0"/>
              </a:spcBef>
            </a:pPr>
            <a:endParaRPr lang="en-US" sz="2600" spc="-52">
              <a:solidFill>
                <a:srgbClr val="051D40"/>
              </a:solidFill>
              <a:latin typeface="Open Sans"/>
              <a:ea typeface="Open Sans"/>
              <a:cs typeface="Open Sans"/>
              <a:sym typeface="Open Sans"/>
            </a:endParaRPr>
          </a:p>
        </p:txBody>
      </p:sp>
      <p:sp>
        <p:nvSpPr>
          <p:cNvPr id="9" name="TextBox 9"/>
          <p:cNvSpPr txBox="1"/>
          <p:nvPr/>
        </p:nvSpPr>
        <p:spPr>
          <a:xfrm>
            <a:off x="2569160" y="514353"/>
            <a:ext cx="4155745" cy="514347"/>
          </a:xfrm>
          <a:prstGeom prst="rect">
            <a:avLst/>
          </a:prstGeom>
        </p:spPr>
        <p:txBody>
          <a:bodyPr lIns="0" tIns="0" rIns="0" bIns="0" rtlCol="0" anchor="t">
            <a:spAutoFit/>
          </a:bodyPr>
          <a:lstStyle/>
          <a:p>
            <a:pPr algn="l">
              <a:lnSpc>
                <a:spcPts val="4200"/>
              </a:lnSpc>
              <a:spcBef>
                <a:spcPct val="0"/>
              </a:spcBef>
            </a:pPr>
            <a:r>
              <a:rPr lang="en-US" sz="3000" b="1">
                <a:solidFill>
                  <a:srgbClr val="051D40"/>
                </a:solidFill>
                <a:latin typeface="Open Sans Bold"/>
                <a:ea typeface="Open Sans Bold"/>
                <a:cs typeface="Open Sans Bold"/>
                <a:sym typeface="Open Sans Bold"/>
              </a:rPr>
              <a:t>HOW?</a:t>
            </a:r>
          </a:p>
        </p:txBody>
      </p:sp>
      <p:sp>
        <p:nvSpPr>
          <p:cNvPr id="10" name="TextBox 10"/>
          <p:cNvSpPr txBox="1"/>
          <p:nvPr/>
        </p:nvSpPr>
        <p:spPr>
          <a:xfrm>
            <a:off x="3364749" y="4844537"/>
            <a:ext cx="7026121" cy="1362710"/>
          </a:xfrm>
          <a:prstGeom prst="rect">
            <a:avLst/>
          </a:prstGeom>
        </p:spPr>
        <p:txBody>
          <a:bodyPr lIns="0" tIns="0" rIns="0" bIns="0" rtlCol="0" anchor="t">
            <a:spAutoFit/>
          </a:bodyPr>
          <a:lstStyle/>
          <a:p>
            <a:pPr algn="l">
              <a:lnSpc>
                <a:spcPts val="3640"/>
              </a:lnSpc>
            </a:pPr>
            <a:r>
              <a:rPr lang="en-US" sz="2600" spc="-52">
                <a:solidFill>
                  <a:srgbClr val="051D40"/>
                </a:solidFill>
                <a:latin typeface="Open Sans"/>
                <a:ea typeface="Open Sans"/>
                <a:cs typeface="Open Sans"/>
                <a:sym typeface="Open Sans"/>
              </a:rPr>
              <a:t>Study was theory informed  </a:t>
            </a:r>
          </a:p>
          <a:p>
            <a:pPr marL="561341" lvl="1" indent="-280670" algn="l">
              <a:lnSpc>
                <a:spcPts val="3640"/>
              </a:lnSpc>
              <a:buFont typeface="Arial"/>
              <a:buChar char="•"/>
            </a:pPr>
            <a:r>
              <a:rPr lang="en-US" sz="2600" b="1" spc="-52">
                <a:solidFill>
                  <a:srgbClr val="051D40"/>
                </a:solidFill>
                <a:latin typeface="Open Sans Bold"/>
                <a:ea typeface="Open Sans Bold"/>
                <a:cs typeface="Open Sans Bold"/>
                <a:sym typeface="Open Sans Bold"/>
              </a:rPr>
              <a:t>The Theoretical Domains Framework</a:t>
            </a:r>
            <a:r>
              <a:rPr lang="en-US" sz="2600" spc="-52">
                <a:solidFill>
                  <a:srgbClr val="051D40"/>
                </a:solidFill>
                <a:latin typeface="Open Sans"/>
                <a:ea typeface="Open Sans"/>
                <a:cs typeface="Open Sans"/>
                <a:sym typeface="Open Sans"/>
              </a:rPr>
              <a:t> (TDF) [3].</a:t>
            </a:r>
          </a:p>
        </p:txBody>
      </p:sp>
      <p:sp>
        <p:nvSpPr>
          <p:cNvPr id="11" name="TextBox 11"/>
          <p:cNvSpPr txBox="1"/>
          <p:nvPr/>
        </p:nvSpPr>
        <p:spPr>
          <a:xfrm>
            <a:off x="3397541" y="7002042"/>
            <a:ext cx="7277888" cy="905510"/>
          </a:xfrm>
          <a:prstGeom prst="rect">
            <a:avLst/>
          </a:prstGeom>
        </p:spPr>
        <p:txBody>
          <a:bodyPr lIns="0" tIns="0" rIns="0" bIns="0" rtlCol="0" anchor="t">
            <a:spAutoFit/>
          </a:bodyPr>
          <a:lstStyle/>
          <a:p>
            <a:pPr algn="l">
              <a:lnSpc>
                <a:spcPts val="3640"/>
              </a:lnSpc>
            </a:pPr>
            <a:r>
              <a:rPr lang="en-US" sz="2600" b="1">
                <a:solidFill>
                  <a:srgbClr val="051D40"/>
                </a:solidFill>
                <a:latin typeface="Open Sans Bold"/>
                <a:ea typeface="Open Sans Bold"/>
                <a:cs typeface="Open Sans Bold"/>
                <a:sym typeface="Open Sans Bold"/>
              </a:rPr>
              <a:t>Thematic analysis</a:t>
            </a:r>
            <a:r>
              <a:rPr lang="en-US" sz="2600">
                <a:solidFill>
                  <a:srgbClr val="051D40"/>
                </a:solidFill>
                <a:latin typeface="Open Sans"/>
                <a:ea typeface="Open Sans"/>
                <a:cs typeface="Open Sans"/>
                <a:sym typeface="Open Sans"/>
              </a:rPr>
              <a:t> was applied to transcripts.</a:t>
            </a:r>
          </a:p>
          <a:p>
            <a:pPr algn="ctr">
              <a:lnSpc>
                <a:spcPts val="3640"/>
              </a:lnSpc>
            </a:pPr>
            <a:endParaRPr lang="en-US" sz="2600">
              <a:solidFill>
                <a:srgbClr val="051D40"/>
              </a:solidFill>
              <a:latin typeface="Open Sans"/>
              <a:ea typeface="Open Sans"/>
              <a:cs typeface="Open Sans"/>
              <a:sym typeface="Open Sans"/>
            </a:endParaRPr>
          </a:p>
        </p:txBody>
      </p:sp>
      <p:sp>
        <p:nvSpPr>
          <p:cNvPr id="12" name="Freeform 12"/>
          <p:cNvSpPr/>
          <p:nvPr/>
        </p:nvSpPr>
        <p:spPr>
          <a:xfrm>
            <a:off x="12710118" y="1575266"/>
            <a:ext cx="3100938" cy="2554398"/>
          </a:xfrm>
          <a:custGeom>
            <a:avLst/>
            <a:gdLst/>
            <a:ahLst/>
            <a:cxnLst/>
            <a:rect l="l" t="t" r="r" b="b"/>
            <a:pathLst>
              <a:path w="3100938" h="2554398">
                <a:moveTo>
                  <a:pt x="0" y="0"/>
                </a:moveTo>
                <a:lnTo>
                  <a:pt x="3100938" y="0"/>
                </a:lnTo>
                <a:lnTo>
                  <a:pt x="3100938" y="2554398"/>
                </a:lnTo>
                <a:lnTo>
                  <a:pt x="0" y="255439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13" name="Freeform 13"/>
          <p:cNvSpPr/>
          <p:nvPr/>
        </p:nvSpPr>
        <p:spPr>
          <a:xfrm>
            <a:off x="12921182" y="4420185"/>
            <a:ext cx="2693996" cy="3574124"/>
          </a:xfrm>
          <a:custGeom>
            <a:avLst/>
            <a:gdLst/>
            <a:ahLst/>
            <a:cxnLst/>
            <a:rect l="l" t="t" r="r" b="b"/>
            <a:pathLst>
              <a:path w="2693996" h="3574124">
                <a:moveTo>
                  <a:pt x="0" y="0"/>
                </a:moveTo>
                <a:lnTo>
                  <a:pt x="2693996" y="0"/>
                </a:lnTo>
                <a:lnTo>
                  <a:pt x="2693996" y="3574124"/>
                </a:lnTo>
                <a:lnTo>
                  <a:pt x="0" y="357412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14" name="TextBox 14"/>
          <p:cNvSpPr txBox="1"/>
          <p:nvPr/>
        </p:nvSpPr>
        <p:spPr>
          <a:xfrm>
            <a:off x="11261875" y="8491764"/>
            <a:ext cx="5997425" cy="1083124"/>
          </a:xfrm>
          <a:prstGeom prst="rect">
            <a:avLst/>
          </a:prstGeom>
        </p:spPr>
        <p:txBody>
          <a:bodyPr lIns="0" tIns="0" rIns="0" bIns="0" rtlCol="0" anchor="t">
            <a:spAutoFit/>
          </a:bodyPr>
          <a:lstStyle/>
          <a:p>
            <a:pPr algn="l">
              <a:lnSpc>
                <a:spcPts val="2152"/>
              </a:lnSpc>
              <a:spcBef>
                <a:spcPct val="0"/>
              </a:spcBef>
            </a:pPr>
            <a:r>
              <a:rPr lang="en-US" sz="1537">
                <a:solidFill>
                  <a:srgbClr val="F0F0F3"/>
                </a:solidFill>
                <a:latin typeface="Open Sans"/>
                <a:ea typeface="Open Sans"/>
                <a:cs typeface="Open Sans"/>
                <a:sym typeface="Open Sans"/>
              </a:rPr>
              <a:t>3. Atkins L, Francis J, Islam R, O’Connor D, Patey A, Ivers N et al. A guide to using the Theoretical Domains Framework of behaviour change to investigate implementation problems, Implement Sci, 2017; 12(77).</a:t>
            </a:r>
          </a:p>
        </p:txBody>
      </p:sp>
      <p:sp>
        <p:nvSpPr>
          <p:cNvPr id="15" name="Freeform 15"/>
          <p:cNvSpPr/>
          <p:nvPr/>
        </p:nvSpPr>
        <p:spPr>
          <a:xfrm rot="5400000">
            <a:off x="2542040" y="1602385"/>
            <a:ext cx="481147" cy="426909"/>
          </a:xfrm>
          <a:custGeom>
            <a:avLst/>
            <a:gdLst/>
            <a:ahLst/>
            <a:cxnLst/>
            <a:rect l="l" t="t" r="r" b="b"/>
            <a:pathLst>
              <a:path w="481147" h="426909">
                <a:moveTo>
                  <a:pt x="0" y="0"/>
                </a:moveTo>
                <a:lnTo>
                  <a:pt x="481148" y="0"/>
                </a:lnTo>
                <a:lnTo>
                  <a:pt x="481148" y="426909"/>
                </a:lnTo>
                <a:lnTo>
                  <a:pt x="0" y="42690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16" name="Freeform 16"/>
          <p:cNvSpPr/>
          <p:nvPr/>
        </p:nvSpPr>
        <p:spPr>
          <a:xfrm rot="5400000">
            <a:off x="2740600" y="4916830"/>
            <a:ext cx="510937" cy="453341"/>
          </a:xfrm>
          <a:custGeom>
            <a:avLst/>
            <a:gdLst/>
            <a:ahLst/>
            <a:cxnLst/>
            <a:rect l="l" t="t" r="r" b="b"/>
            <a:pathLst>
              <a:path w="510937" h="453341">
                <a:moveTo>
                  <a:pt x="0" y="0"/>
                </a:moveTo>
                <a:lnTo>
                  <a:pt x="510937" y="0"/>
                </a:lnTo>
                <a:lnTo>
                  <a:pt x="510937" y="453340"/>
                </a:lnTo>
                <a:lnTo>
                  <a:pt x="0" y="45334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17" name="Freeform 17"/>
          <p:cNvSpPr/>
          <p:nvPr/>
        </p:nvSpPr>
        <p:spPr>
          <a:xfrm rot="5400000">
            <a:off x="2753816" y="7001233"/>
            <a:ext cx="510937" cy="453341"/>
          </a:xfrm>
          <a:custGeom>
            <a:avLst/>
            <a:gdLst/>
            <a:ahLst/>
            <a:cxnLst/>
            <a:rect l="l" t="t" r="r" b="b"/>
            <a:pathLst>
              <a:path w="510937" h="453341">
                <a:moveTo>
                  <a:pt x="0" y="0"/>
                </a:moveTo>
                <a:lnTo>
                  <a:pt x="510937" y="0"/>
                </a:lnTo>
                <a:lnTo>
                  <a:pt x="510937" y="453341"/>
                </a:lnTo>
                <a:lnTo>
                  <a:pt x="0" y="45334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sp>
        <p:nvSpPr>
          <p:cNvPr id="2" name="Freeform 2"/>
          <p:cNvSpPr/>
          <p:nvPr/>
        </p:nvSpPr>
        <p:spPr>
          <a:xfrm>
            <a:off x="304551" y="495300"/>
            <a:ext cx="8001249" cy="8739199"/>
          </a:xfrm>
          <a:custGeom>
            <a:avLst/>
            <a:gdLst/>
            <a:ahLst/>
            <a:cxnLst/>
            <a:rect l="l" t="t" r="r" b="b"/>
            <a:pathLst>
              <a:path w="7757087" h="8436755">
                <a:moveTo>
                  <a:pt x="0" y="0"/>
                </a:moveTo>
                <a:lnTo>
                  <a:pt x="7757086" y="0"/>
                </a:lnTo>
                <a:lnTo>
                  <a:pt x="7757086" y="8436755"/>
                </a:lnTo>
                <a:lnTo>
                  <a:pt x="0" y="8436755"/>
                </a:lnTo>
                <a:lnTo>
                  <a:pt x="0" y="0"/>
                </a:lnTo>
                <a:close/>
              </a:path>
            </a:pathLst>
          </a:custGeom>
          <a:blipFill>
            <a:blip r:embed="rId3"/>
            <a:stretch>
              <a:fillRect/>
            </a:stretch>
          </a:blipFill>
        </p:spPr>
        <p:txBody>
          <a:bodyPr/>
          <a:lstStyle/>
          <a:p>
            <a:endParaRPr lang="en-GB"/>
          </a:p>
        </p:txBody>
      </p:sp>
      <p:grpSp>
        <p:nvGrpSpPr>
          <p:cNvPr id="3" name="Group 3"/>
          <p:cNvGrpSpPr/>
          <p:nvPr/>
        </p:nvGrpSpPr>
        <p:grpSpPr>
          <a:xfrm>
            <a:off x="0" y="9258300"/>
            <a:ext cx="18288000" cy="1028700"/>
            <a:chOff x="0" y="0"/>
            <a:chExt cx="4866164" cy="270933"/>
          </a:xfrm>
        </p:grpSpPr>
        <p:sp>
          <p:nvSpPr>
            <p:cNvPr id="4" name="Freeform 4"/>
            <p:cNvSpPr/>
            <p:nvPr/>
          </p:nvSpPr>
          <p:spPr>
            <a:xfrm>
              <a:off x="0" y="0"/>
              <a:ext cx="4866164" cy="270933"/>
            </a:xfrm>
            <a:custGeom>
              <a:avLst/>
              <a:gdLst/>
              <a:ahLst/>
              <a:cxnLst/>
              <a:rect l="l" t="t" r="r" b="b"/>
              <a:pathLst>
                <a:path w="4866164" h="270933">
                  <a:moveTo>
                    <a:pt x="0" y="0"/>
                  </a:moveTo>
                  <a:lnTo>
                    <a:pt x="4866164" y="0"/>
                  </a:lnTo>
                  <a:lnTo>
                    <a:pt x="4866164" y="270933"/>
                  </a:lnTo>
                  <a:lnTo>
                    <a:pt x="0" y="270933"/>
                  </a:lnTo>
                  <a:close/>
                </a:path>
              </a:pathLst>
            </a:custGeom>
            <a:solidFill>
              <a:srgbClr val="5B98BA"/>
            </a:solidFill>
            <a:ln cap="sq">
              <a:noFill/>
              <a:prstDash val="solid"/>
              <a:miter/>
            </a:ln>
          </p:spPr>
          <p:txBody>
            <a:bodyPr/>
            <a:lstStyle/>
            <a:p>
              <a:endParaRPr lang="en-GB"/>
            </a:p>
          </p:txBody>
        </p:sp>
        <p:sp>
          <p:nvSpPr>
            <p:cNvPr id="5" name="TextBox 5"/>
            <p:cNvSpPr txBox="1"/>
            <p:nvPr/>
          </p:nvSpPr>
          <p:spPr>
            <a:xfrm>
              <a:off x="0" y="-38100"/>
              <a:ext cx="4866164" cy="309033"/>
            </a:xfrm>
            <a:prstGeom prst="rect">
              <a:avLst/>
            </a:prstGeom>
          </p:spPr>
          <p:txBody>
            <a:bodyPr lIns="50800" tIns="50800" rIns="50800" bIns="50800" rtlCol="0" anchor="ctr"/>
            <a:lstStyle/>
            <a:p>
              <a:pPr marL="0" lvl="0" indent="0" algn="ctr">
                <a:lnSpc>
                  <a:spcPts val="2659"/>
                </a:lnSpc>
                <a:spcBef>
                  <a:spcPct val="0"/>
                </a:spcBef>
              </a:pPr>
              <a:endParaRPr/>
            </a:p>
          </p:txBody>
        </p:sp>
      </p:grpSp>
      <p:sp>
        <p:nvSpPr>
          <p:cNvPr id="6" name="TextBox 6"/>
          <p:cNvSpPr txBox="1"/>
          <p:nvPr/>
        </p:nvSpPr>
        <p:spPr>
          <a:xfrm>
            <a:off x="304551" y="113676"/>
            <a:ext cx="1789519" cy="514350"/>
          </a:xfrm>
          <a:prstGeom prst="rect">
            <a:avLst/>
          </a:prstGeom>
        </p:spPr>
        <p:txBody>
          <a:bodyPr lIns="0" tIns="0" rIns="0" bIns="0" rtlCol="0" anchor="t">
            <a:spAutoFit/>
          </a:bodyPr>
          <a:lstStyle/>
          <a:p>
            <a:pPr marL="0" lvl="0" indent="0" algn="ctr">
              <a:lnSpc>
                <a:spcPts val="4200"/>
              </a:lnSpc>
              <a:spcBef>
                <a:spcPct val="0"/>
              </a:spcBef>
            </a:pPr>
            <a:r>
              <a:rPr lang="en-US" sz="3000" b="1">
                <a:solidFill>
                  <a:srgbClr val="051D40"/>
                </a:solidFill>
                <a:latin typeface="Open Sans Bold"/>
                <a:ea typeface="Open Sans Bold"/>
                <a:cs typeface="Open Sans Bold"/>
                <a:sym typeface="Open Sans Bold"/>
              </a:rPr>
              <a:t>WHAT?</a:t>
            </a:r>
          </a:p>
        </p:txBody>
      </p:sp>
      <p:sp>
        <p:nvSpPr>
          <p:cNvPr id="7" name="TextBox 7"/>
          <p:cNvSpPr txBox="1"/>
          <p:nvPr/>
        </p:nvSpPr>
        <p:spPr>
          <a:xfrm>
            <a:off x="9158287" y="3577562"/>
            <a:ext cx="8354094" cy="2586542"/>
          </a:xfrm>
          <a:prstGeom prst="rect">
            <a:avLst/>
          </a:prstGeom>
        </p:spPr>
        <p:txBody>
          <a:bodyPr wrap="square" lIns="0" tIns="0" rIns="0" bIns="0" rtlCol="0" anchor="t">
            <a:spAutoFit/>
          </a:bodyPr>
          <a:lstStyle/>
          <a:p>
            <a:pPr algn="ctr">
              <a:lnSpc>
                <a:spcPts val="3359"/>
              </a:lnSpc>
            </a:pPr>
            <a:r>
              <a:rPr lang="en-US" sz="2400" i="1" spc="-48" dirty="0">
                <a:solidFill>
                  <a:srgbClr val="051D40"/>
                </a:solidFill>
                <a:latin typeface="Open Sans Italics"/>
                <a:ea typeface="Open Sans Italics"/>
                <a:cs typeface="Open Sans Italics"/>
                <a:sym typeface="Open Sans Italics"/>
              </a:rPr>
              <a:t>… it's really valuable for those people who are interested in doing bigger research, who have an idea, but don't know where to start. Because </a:t>
            </a:r>
            <a:r>
              <a:rPr lang="en-US" sz="2400" b="1" i="1" spc="-48" dirty="0">
                <a:solidFill>
                  <a:srgbClr val="051D40"/>
                </a:solidFill>
                <a:latin typeface="Open Sans Bold Italics"/>
                <a:ea typeface="Open Sans Bold Italics"/>
                <a:cs typeface="Open Sans Bold Italics"/>
                <a:sym typeface="Open Sans Bold Italics"/>
              </a:rPr>
              <a:t>having that kind of NHS and academic support has been invaluable.</a:t>
            </a:r>
            <a:r>
              <a:rPr lang="en-US" sz="2400" i="1" spc="-48" dirty="0">
                <a:solidFill>
                  <a:srgbClr val="051D40"/>
                </a:solidFill>
                <a:latin typeface="Open Sans Italics"/>
                <a:ea typeface="Open Sans Italics"/>
                <a:cs typeface="Open Sans Italics"/>
                <a:sym typeface="Open Sans Italics"/>
              </a:rPr>
              <a:t> </a:t>
            </a:r>
          </a:p>
          <a:p>
            <a:pPr algn="ctr">
              <a:lnSpc>
                <a:spcPts val="3359"/>
              </a:lnSpc>
            </a:pPr>
            <a:r>
              <a:rPr lang="en-US" sz="2400" spc="-48" dirty="0">
                <a:solidFill>
                  <a:srgbClr val="051D40"/>
                </a:solidFill>
                <a:latin typeface="Open Sans"/>
                <a:ea typeface="Open Sans"/>
                <a:cs typeface="Open Sans"/>
                <a:sym typeface="Open Sans"/>
              </a:rPr>
              <a:t>(CAF 4)</a:t>
            </a:r>
          </a:p>
          <a:p>
            <a:pPr marL="0" lvl="0" indent="0" algn="ctr">
              <a:lnSpc>
                <a:spcPts val="3359"/>
              </a:lnSpc>
              <a:spcBef>
                <a:spcPct val="0"/>
              </a:spcBef>
            </a:pPr>
            <a:endParaRPr lang="en-US" sz="2400" spc="-48" dirty="0">
              <a:solidFill>
                <a:srgbClr val="051D40"/>
              </a:solidFill>
              <a:latin typeface="Open Sans"/>
              <a:ea typeface="Open Sans"/>
              <a:cs typeface="Open Sans"/>
              <a:sym typeface="Open Sans"/>
            </a:endParaRPr>
          </a:p>
        </p:txBody>
      </p:sp>
      <p:sp>
        <p:nvSpPr>
          <p:cNvPr id="8" name="Freeform 8"/>
          <p:cNvSpPr/>
          <p:nvPr/>
        </p:nvSpPr>
        <p:spPr>
          <a:xfrm>
            <a:off x="8199261" y="411726"/>
            <a:ext cx="1248754" cy="819637"/>
          </a:xfrm>
          <a:custGeom>
            <a:avLst/>
            <a:gdLst/>
            <a:ahLst/>
            <a:cxnLst/>
            <a:rect l="l" t="t" r="r" b="b"/>
            <a:pathLst>
              <a:path w="1248754" h="819637">
                <a:moveTo>
                  <a:pt x="0" y="0"/>
                </a:moveTo>
                <a:lnTo>
                  <a:pt x="1248753" y="0"/>
                </a:lnTo>
                <a:lnTo>
                  <a:pt x="1248753" y="819637"/>
                </a:lnTo>
                <a:lnTo>
                  <a:pt x="0" y="81963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9" name="TextBox 9"/>
          <p:cNvSpPr txBox="1"/>
          <p:nvPr/>
        </p:nvSpPr>
        <p:spPr>
          <a:xfrm>
            <a:off x="9460525" y="797744"/>
            <a:ext cx="8354094" cy="3458576"/>
          </a:xfrm>
          <a:prstGeom prst="rect">
            <a:avLst/>
          </a:prstGeom>
        </p:spPr>
        <p:txBody>
          <a:bodyPr wrap="square" lIns="0" tIns="0" rIns="0" bIns="0" rtlCol="0" anchor="t">
            <a:spAutoFit/>
          </a:bodyPr>
          <a:lstStyle/>
          <a:p>
            <a:pPr algn="ctr">
              <a:lnSpc>
                <a:spcPts val="3359"/>
              </a:lnSpc>
            </a:pPr>
            <a:r>
              <a:rPr lang="en-US" sz="2400" i="1" spc="-48" dirty="0">
                <a:solidFill>
                  <a:srgbClr val="051D40"/>
                </a:solidFill>
                <a:latin typeface="Open Sans Italics"/>
                <a:ea typeface="Open Sans Italics"/>
                <a:cs typeface="Open Sans Italics"/>
                <a:sym typeface="Open Sans Italics"/>
              </a:rPr>
              <a:t> … </a:t>
            </a:r>
            <a:r>
              <a:rPr lang="en-US" sz="2400" b="1" i="1" spc="-48" dirty="0">
                <a:solidFill>
                  <a:srgbClr val="051D40"/>
                </a:solidFill>
                <a:latin typeface="Open Sans Bold Italics"/>
                <a:ea typeface="Open Sans Bold Italics"/>
                <a:cs typeface="Open Sans Bold Italics"/>
                <a:sym typeface="Open Sans Bold Italics"/>
              </a:rPr>
              <a:t>it will not only affect and help the students who are doing the research, but what they learn will knock on to other people. </a:t>
            </a:r>
            <a:r>
              <a:rPr lang="en-US" sz="2400" i="1" spc="-48" dirty="0">
                <a:solidFill>
                  <a:srgbClr val="051D40"/>
                </a:solidFill>
                <a:latin typeface="Open Sans Italics"/>
                <a:ea typeface="Open Sans Italics"/>
                <a:cs typeface="Open Sans Italics"/>
                <a:sym typeface="Open Sans Italics"/>
              </a:rPr>
              <a:t>For example, my student has been asked to input into somebody else's data analysis based on the skills that she's learnt, so it's already having knock on effects to other people. </a:t>
            </a:r>
          </a:p>
          <a:p>
            <a:pPr algn="ctr">
              <a:lnSpc>
                <a:spcPts val="3359"/>
              </a:lnSpc>
            </a:pPr>
            <a:r>
              <a:rPr lang="en-US" sz="2400" spc="-48" dirty="0">
                <a:solidFill>
                  <a:srgbClr val="051D40"/>
                </a:solidFill>
                <a:latin typeface="Open Sans"/>
                <a:ea typeface="Open Sans"/>
                <a:cs typeface="Open Sans"/>
                <a:sym typeface="Open Sans"/>
              </a:rPr>
              <a:t>(OS 3)</a:t>
            </a:r>
          </a:p>
          <a:p>
            <a:pPr algn="ctr">
              <a:lnSpc>
                <a:spcPts val="3359"/>
              </a:lnSpc>
            </a:pPr>
            <a:endParaRPr lang="en-US" sz="2400" spc="-48" dirty="0">
              <a:solidFill>
                <a:srgbClr val="051D40"/>
              </a:solidFill>
              <a:latin typeface="Open Sans"/>
              <a:ea typeface="Open Sans"/>
              <a:cs typeface="Open Sans"/>
              <a:sym typeface="Open Sans"/>
            </a:endParaRPr>
          </a:p>
          <a:p>
            <a:pPr marL="0" lvl="0" indent="0" algn="ctr">
              <a:lnSpc>
                <a:spcPts val="3359"/>
              </a:lnSpc>
              <a:spcBef>
                <a:spcPct val="0"/>
              </a:spcBef>
            </a:pPr>
            <a:endParaRPr lang="en-US" sz="2400" spc="-48" dirty="0">
              <a:solidFill>
                <a:srgbClr val="051D40"/>
              </a:solidFill>
              <a:latin typeface="Open Sans"/>
              <a:ea typeface="Open Sans"/>
              <a:cs typeface="Open Sans"/>
              <a:sym typeface="Open Sans"/>
            </a:endParaRPr>
          </a:p>
        </p:txBody>
      </p:sp>
      <p:sp>
        <p:nvSpPr>
          <p:cNvPr id="10" name="TextBox 10"/>
          <p:cNvSpPr txBox="1"/>
          <p:nvPr/>
        </p:nvSpPr>
        <p:spPr>
          <a:xfrm>
            <a:off x="8199261" y="5979756"/>
            <a:ext cx="9784188" cy="3022559"/>
          </a:xfrm>
          <a:prstGeom prst="rect">
            <a:avLst/>
          </a:prstGeom>
        </p:spPr>
        <p:txBody>
          <a:bodyPr wrap="square" lIns="0" tIns="0" rIns="0" bIns="0" rtlCol="0" anchor="t">
            <a:spAutoFit/>
          </a:bodyPr>
          <a:lstStyle/>
          <a:p>
            <a:pPr algn="ctr">
              <a:lnSpc>
                <a:spcPts val="3359"/>
              </a:lnSpc>
              <a:spcBef>
                <a:spcPct val="0"/>
              </a:spcBef>
            </a:pPr>
            <a:r>
              <a:rPr lang="en-US" sz="2400" i="1" dirty="0">
                <a:solidFill>
                  <a:srgbClr val="051D40"/>
                </a:solidFill>
                <a:latin typeface="Open Sans Italics"/>
                <a:ea typeface="Open Sans Italics"/>
                <a:cs typeface="Open Sans Italics"/>
                <a:sym typeface="Open Sans Italics"/>
              </a:rPr>
              <a:t>I think you really will have to have a wee bit of thought about earlier career stages and how you assess somebody’s readiness for this Fellowship. And or when you bring them into it … how you check their fundamentals right in the first month or two? So that we really understand where they're starting ... But </a:t>
            </a:r>
            <a:r>
              <a:rPr lang="en-US" sz="2400" b="1" i="1" dirty="0">
                <a:solidFill>
                  <a:srgbClr val="051D40"/>
                </a:solidFill>
                <a:latin typeface="Open Sans Bold Italics"/>
                <a:ea typeface="Open Sans Bold Italics"/>
                <a:cs typeface="Open Sans Bold Italics"/>
                <a:sym typeface="Open Sans Bold Italics"/>
              </a:rPr>
              <a:t>the base-level was much lower than we expected with some of these Fellows</a:t>
            </a:r>
            <a:r>
              <a:rPr lang="en-US" sz="2400" i="1" dirty="0">
                <a:solidFill>
                  <a:srgbClr val="051D40"/>
                </a:solidFill>
                <a:latin typeface="Open Sans Italics"/>
                <a:ea typeface="Open Sans Italics"/>
                <a:cs typeface="Open Sans Italics"/>
                <a:sym typeface="Open Sans Italics"/>
              </a:rPr>
              <a:t>. </a:t>
            </a:r>
          </a:p>
          <a:p>
            <a:pPr algn="ctr">
              <a:lnSpc>
                <a:spcPts val="3359"/>
              </a:lnSpc>
              <a:spcBef>
                <a:spcPct val="0"/>
              </a:spcBef>
            </a:pPr>
            <a:r>
              <a:rPr lang="en-US" sz="2400" dirty="0">
                <a:solidFill>
                  <a:srgbClr val="051D40"/>
                </a:solidFill>
                <a:latin typeface="Open Sans"/>
                <a:ea typeface="Open Sans"/>
                <a:cs typeface="Open Sans"/>
                <a:sym typeface="Open Sans"/>
              </a:rPr>
              <a:t>(OS 1)</a:t>
            </a:r>
          </a:p>
        </p:txBody>
      </p:sp>
      <p:sp>
        <p:nvSpPr>
          <p:cNvPr id="11" name="Freeform 11"/>
          <p:cNvSpPr/>
          <p:nvPr/>
        </p:nvSpPr>
        <p:spPr>
          <a:xfrm>
            <a:off x="16874902" y="8317960"/>
            <a:ext cx="1241276" cy="814729"/>
          </a:xfrm>
          <a:custGeom>
            <a:avLst/>
            <a:gdLst/>
            <a:ahLst/>
            <a:cxnLst/>
            <a:rect l="l" t="t" r="r" b="b"/>
            <a:pathLst>
              <a:path w="1241276" h="814729">
                <a:moveTo>
                  <a:pt x="0" y="0"/>
                </a:moveTo>
                <a:lnTo>
                  <a:pt x="1241276" y="0"/>
                </a:lnTo>
                <a:lnTo>
                  <a:pt x="1241276" y="814729"/>
                </a:lnTo>
                <a:lnTo>
                  <a:pt x="0" y="81472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sp>
        <p:nvSpPr>
          <p:cNvPr id="2" name="TextBox 2"/>
          <p:cNvSpPr txBox="1"/>
          <p:nvPr/>
        </p:nvSpPr>
        <p:spPr>
          <a:xfrm>
            <a:off x="1447800" y="1383849"/>
            <a:ext cx="8819592" cy="514350"/>
          </a:xfrm>
          <a:prstGeom prst="rect">
            <a:avLst/>
          </a:prstGeom>
        </p:spPr>
        <p:txBody>
          <a:bodyPr lIns="0" tIns="0" rIns="0" bIns="0" rtlCol="0" anchor="t">
            <a:spAutoFit/>
          </a:bodyPr>
          <a:lstStyle/>
          <a:p>
            <a:pPr marL="0" lvl="0" indent="0" algn="l">
              <a:lnSpc>
                <a:spcPts val="4200"/>
              </a:lnSpc>
              <a:spcBef>
                <a:spcPct val="0"/>
              </a:spcBef>
            </a:pPr>
            <a:r>
              <a:rPr lang="en-US" sz="3000" b="1" dirty="0">
                <a:solidFill>
                  <a:srgbClr val="051D40"/>
                </a:solidFill>
                <a:latin typeface="Open Sans Bold"/>
                <a:ea typeface="Open Sans Bold"/>
                <a:cs typeface="Open Sans Bold"/>
                <a:sym typeface="Open Sans Bold"/>
              </a:rPr>
              <a:t>THANK YOU!</a:t>
            </a:r>
          </a:p>
        </p:txBody>
      </p:sp>
      <p:sp>
        <p:nvSpPr>
          <p:cNvPr id="3" name="TextBox 3"/>
          <p:cNvSpPr txBox="1"/>
          <p:nvPr/>
        </p:nvSpPr>
        <p:spPr>
          <a:xfrm>
            <a:off x="2593173" y="2355860"/>
            <a:ext cx="3747646" cy="424815"/>
          </a:xfrm>
          <a:prstGeom prst="rect">
            <a:avLst/>
          </a:prstGeom>
        </p:spPr>
        <p:txBody>
          <a:bodyPr lIns="0" tIns="0" rIns="0" bIns="0" rtlCol="0" anchor="t">
            <a:spAutoFit/>
          </a:bodyPr>
          <a:lstStyle/>
          <a:p>
            <a:pPr marL="0" lvl="1" indent="0" algn="l">
              <a:lnSpc>
                <a:spcPts val="3359"/>
              </a:lnSpc>
              <a:spcBef>
                <a:spcPct val="0"/>
              </a:spcBef>
            </a:pPr>
            <a:r>
              <a:rPr lang="en-US" sz="2400" b="1" spc="-48" dirty="0">
                <a:solidFill>
                  <a:schemeClr val="accent1">
                    <a:lumMod val="75000"/>
                  </a:schemeClr>
                </a:solidFill>
                <a:latin typeface="Poppins Bold"/>
                <a:ea typeface="Poppins Bold"/>
                <a:cs typeface="Poppins Bold"/>
                <a:sym typeface="Poppins Bold"/>
              </a:rPr>
              <a:t>Clare Depasquale</a:t>
            </a:r>
          </a:p>
        </p:txBody>
      </p:sp>
      <p:grpSp>
        <p:nvGrpSpPr>
          <p:cNvPr id="4" name="Group 4"/>
          <p:cNvGrpSpPr/>
          <p:nvPr/>
        </p:nvGrpSpPr>
        <p:grpSpPr>
          <a:xfrm>
            <a:off x="12398912" y="0"/>
            <a:ext cx="5889088" cy="756959"/>
            <a:chOff x="0" y="0"/>
            <a:chExt cx="1551036" cy="199364"/>
          </a:xfrm>
        </p:grpSpPr>
        <p:sp>
          <p:nvSpPr>
            <p:cNvPr id="5" name="Freeform 5"/>
            <p:cNvSpPr/>
            <p:nvPr/>
          </p:nvSpPr>
          <p:spPr>
            <a:xfrm>
              <a:off x="0" y="0"/>
              <a:ext cx="1551036" cy="199364"/>
            </a:xfrm>
            <a:custGeom>
              <a:avLst/>
              <a:gdLst/>
              <a:ahLst/>
              <a:cxnLst/>
              <a:rect l="l" t="t" r="r" b="b"/>
              <a:pathLst>
                <a:path w="1551036" h="199364">
                  <a:moveTo>
                    <a:pt x="0" y="0"/>
                  </a:moveTo>
                  <a:lnTo>
                    <a:pt x="1551036" y="0"/>
                  </a:lnTo>
                  <a:lnTo>
                    <a:pt x="1551036" y="199364"/>
                  </a:lnTo>
                  <a:lnTo>
                    <a:pt x="0" y="199364"/>
                  </a:lnTo>
                  <a:close/>
                </a:path>
              </a:pathLst>
            </a:custGeom>
            <a:solidFill>
              <a:srgbClr val="5B98BA"/>
            </a:solidFill>
            <a:ln cap="sq">
              <a:noFill/>
              <a:prstDash val="solid"/>
              <a:miter/>
            </a:ln>
          </p:spPr>
          <p:txBody>
            <a:bodyPr/>
            <a:lstStyle/>
            <a:p>
              <a:endParaRPr lang="en-GB"/>
            </a:p>
          </p:txBody>
        </p:sp>
        <p:sp>
          <p:nvSpPr>
            <p:cNvPr id="6" name="TextBox 6"/>
            <p:cNvSpPr txBox="1"/>
            <p:nvPr/>
          </p:nvSpPr>
          <p:spPr>
            <a:xfrm>
              <a:off x="0" y="-38100"/>
              <a:ext cx="1551036" cy="237464"/>
            </a:xfrm>
            <a:prstGeom prst="rect">
              <a:avLst/>
            </a:prstGeom>
          </p:spPr>
          <p:txBody>
            <a:bodyPr lIns="50800" tIns="50800" rIns="50800" bIns="50800" rtlCol="0" anchor="ctr"/>
            <a:lstStyle/>
            <a:p>
              <a:pPr algn="ctr">
                <a:lnSpc>
                  <a:spcPts val="2659"/>
                </a:lnSpc>
              </a:pPr>
              <a:endParaRPr/>
            </a:p>
          </p:txBody>
        </p:sp>
      </p:grpSp>
      <p:grpSp>
        <p:nvGrpSpPr>
          <p:cNvPr id="7" name="Group 7"/>
          <p:cNvGrpSpPr/>
          <p:nvPr/>
        </p:nvGrpSpPr>
        <p:grpSpPr>
          <a:xfrm>
            <a:off x="12398912" y="9530041"/>
            <a:ext cx="5889088" cy="756959"/>
            <a:chOff x="0" y="0"/>
            <a:chExt cx="1551036" cy="199364"/>
          </a:xfrm>
        </p:grpSpPr>
        <p:sp>
          <p:nvSpPr>
            <p:cNvPr id="8" name="Freeform 8"/>
            <p:cNvSpPr/>
            <p:nvPr/>
          </p:nvSpPr>
          <p:spPr>
            <a:xfrm>
              <a:off x="0" y="0"/>
              <a:ext cx="1551036" cy="199364"/>
            </a:xfrm>
            <a:custGeom>
              <a:avLst/>
              <a:gdLst/>
              <a:ahLst/>
              <a:cxnLst/>
              <a:rect l="l" t="t" r="r" b="b"/>
              <a:pathLst>
                <a:path w="1551036" h="199364">
                  <a:moveTo>
                    <a:pt x="0" y="0"/>
                  </a:moveTo>
                  <a:lnTo>
                    <a:pt x="1551036" y="0"/>
                  </a:lnTo>
                  <a:lnTo>
                    <a:pt x="1551036" y="199364"/>
                  </a:lnTo>
                  <a:lnTo>
                    <a:pt x="0" y="199364"/>
                  </a:lnTo>
                  <a:close/>
                </a:path>
              </a:pathLst>
            </a:custGeom>
            <a:solidFill>
              <a:srgbClr val="004AAD"/>
            </a:solidFill>
            <a:ln cap="sq">
              <a:noFill/>
              <a:prstDash val="solid"/>
              <a:miter/>
            </a:ln>
          </p:spPr>
          <p:txBody>
            <a:bodyPr/>
            <a:lstStyle/>
            <a:p>
              <a:endParaRPr lang="en-GB"/>
            </a:p>
          </p:txBody>
        </p:sp>
        <p:sp>
          <p:nvSpPr>
            <p:cNvPr id="9" name="TextBox 9"/>
            <p:cNvSpPr txBox="1"/>
            <p:nvPr/>
          </p:nvSpPr>
          <p:spPr>
            <a:xfrm>
              <a:off x="0" y="-38100"/>
              <a:ext cx="1551036" cy="237464"/>
            </a:xfrm>
            <a:prstGeom prst="rect">
              <a:avLst/>
            </a:prstGeom>
          </p:spPr>
          <p:txBody>
            <a:bodyPr lIns="50800" tIns="50800" rIns="50800" bIns="50800" rtlCol="0" anchor="ctr"/>
            <a:lstStyle/>
            <a:p>
              <a:pPr algn="ctr">
                <a:lnSpc>
                  <a:spcPts val="2659"/>
                </a:lnSpc>
              </a:pPr>
              <a:endParaRPr/>
            </a:p>
          </p:txBody>
        </p:sp>
      </p:grpSp>
      <p:sp>
        <p:nvSpPr>
          <p:cNvPr id="11" name="Freeform 11"/>
          <p:cNvSpPr/>
          <p:nvPr/>
        </p:nvSpPr>
        <p:spPr>
          <a:xfrm>
            <a:off x="2593173" y="3200235"/>
            <a:ext cx="762324" cy="762324"/>
          </a:xfrm>
          <a:custGeom>
            <a:avLst/>
            <a:gdLst/>
            <a:ahLst/>
            <a:cxnLst/>
            <a:rect l="l" t="t" r="r" b="b"/>
            <a:pathLst>
              <a:path w="762324" h="762324">
                <a:moveTo>
                  <a:pt x="0" y="0"/>
                </a:moveTo>
                <a:lnTo>
                  <a:pt x="762323" y="0"/>
                </a:lnTo>
                <a:lnTo>
                  <a:pt x="762323" y="762324"/>
                </a:lnTo>
                <a:lnTo>
                  <a:pt x="0" y="76232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solidFill>
                <a:schemeClr val="accent1">
                  <a:lumMod val="50000"/>
                </a:schemeClr>
              </a:solidFill>
            </a:endParaRPr>
          </a:p>
        </p:txBody>
      </p:sp>
      <p:sp>
        <p:nvSpPr>
          <p:cNvPr id="12" name="TextBox 12"/>
          <p:cNvSpPr txBox="1"/>
          <p:nvPr/>
        </p:nvSpPr>
        <p:spPr>
          <a:xfrm>
            <a:off x="3632090" y="3421379"/>
            <a:ext cx="3624760" cy="406458"/>
          </a:xfrm>
          <a:prstGeom prst="rect">
            <a:avLst/>
          </a:prstGeom>
        </p:spPr>
        <p:txBody>
          <a:bodyPr lIns="0" tIns="0" rIns="0" bIns="0" rtlCol="0" anchor="t">
            <a:spAutoFit/>
          </a:bodyPr>
          <a:lstStyle/>
          <a:p>
            <a:pPr marL="0" lvl="0" indent="0" algn="l">
              <a:lnSpc>
                <a:spcPts val="3359"/>
              </a:lnSpc>
              <a:spcBef>
                <a:spcPct val="0"/>
              </a:spcBef>
            </a:pPr>
            <a:r>
              <a:rPr lang="en-US" sz="2400" dirty="0">
                <a:solidFill>
                  <a:schemeClr val="accent1">
                    <a:lumMod val="75000"/>
                  </a:schemeClr>
                </a:solidFill>
                <a:latin typeface="Open Sans"/>
                <a:ea typeface="Open Sans"/>
                <a:cs typeface="Open Sans"/>
                <a:sym typeface="Open Sans"/>
              </a:rPr>
              <a:t>c.depasquale@rgu.ac.uk</a:t>
            </a:r>
          </a:p>
        </p:txBody>
      </p:sp>
      <p:sp>
        <p:nvSpPr>
          <p:cNvPr id="13" name="Freeform 13"/>
          <p:cNvSpPr/>
          <p:nvPr/>
        </p:nvSpPr>
        <p:spPr>
          <a:xfrm>
            <a:off x="3632090" y="4586224"/>
            <a:ext cx="1921703" cy="1972745"/>
          </a:xfrm>
          <a:custGeom>
            <a:avLst/>
            <a:gdLst/>
            <a:ahLst/>
            <a:cxnLst/>
            <a:rect l="l" t="t" r="r" b="b"/>
            <a:pathLst>
              <a:path w="1921703" h="1972745">
                <a:moveTo>
                  <a:pt x="0" y="0"/>
                </a:moveTo>
                <a:lnTo>
                  <a:pt x="1921703" y="0"/>
                </a:lnTo>
                <a:lnTo>
                  <a:pt x="1921703" y="1972746"/>
                </a:lnTo>
                <a:lnTo>
                  <a:pt x="0" y="1972746"/>
                </a:lnTo>
                <a:lnTo>
                  <a:pt x="0" y="0"/>
                </a:lnTo>
                <a:close/>
              </a:path>
            </a:pathLst>
          </a:custGeom>
          <a:blipFill>
            <a:blip r:embed="rId4"/>
            <a:stretch>
              <a:fillRect l="-57719" t="-6133" r="-56145" b="-7667"/>
            </a:stretch>
          </a:blipFill>
        </p:spPr>
        <p:txBody>
          <a:bodyPr/>
          <a:lstStyle/>
          <a:p>
            <a:endParaRPr lang="en-GB"/>
          </a:p>
        </p:txBody>
      </p:sp>
      <p:pic>
        <p:nvPicPr>
          <p:cNvPr id="15" name="Picture 14" descr="A poster with text and images&#10;&#10;AI-generated content may be incorrect.">
            <a:extLst>
              <a:ext uri="{FF2B5EF4-FFF2-40B4-BE49-F238E27FC236}">
                <a16:creationId xmlns:a16="http://schemas.microsoft.com/office/drawing/2014/main" id="{DD5EFFAA-714D-C881-4416-8AE8DEBD390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78436" y="389072"/>
            <a:ext cx="6777493" cy="952947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564</Words>
  <Application>Microsoft Office PowerPoint</Application>
  <PresentationFormat>Custom</PresentationFormat>
  <Paragraphs>31</Paragraphs>
  <Slides>6</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vt:i4>
      </vt:variant>
    </vt:vector>
  </HeadingPairs>
  <TitlesOfParts>
    <vt:vector size="15" baseType="lpstr">
      <vt:lpstr>Open Sans</vt:lpstr>
      <vt:lpstr>Arial</vt:lpstr>
      <vt:lpstr>Open Sans Italics</vt:lpstr>
      <vt:lpstr>Calibri</vt:lpstr>
      <vt:lpstr>Aptos</vt:lpstr>
      <vt:lpstr>Open Sans Bold</vt:lpstr>
      <vt:lpstr>Poppins Bold</vt:lpstr>
      <vt:lpstr>Open Sans Bold Italics</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evaluation of the Scottish Pharmacist Clinical Academic Fellowship programme: Developing research to advance pharmaceutical care practice across the NHS</dc:title>
  <cp:lastModifiedBy>Clare Depasquale</cp:lastModifiedBy>
  <cp:revision>2</cp:revision>
  <dcterms:created xsi:type="dcterms:W3CDTF">2006-08-16T00:00:00Z</dcterms:created>
  <dcterms:modified xsi:type="dcterms:W3CDTF">2025-10-09T15:10:31Z</dcterms:modified>
  <dc:identifier>DAG1GhljizI</dc:identifier>
</cp:coreProperties>
</file>